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5"/>
    <p:sldMasterId id="214748367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Lst>
  <p:sldSz cy="5143500" cx="9144000"/>
  <p:notesSz cx="6858000" cy="9144000"/>
  <p:embeddedFontLst>
    <p:embeddedFont>
      <p:font typeface="Roboto"/>
      <p:regular r:id="rId43"/>
      <p:bold r:id="rId44"/>
      <p:italic r:id="rId45"/>
      <p:boldItalic r:id="rId46"/>
    </p:embeddedFont>
    <p:embeddedFont>
      <p:font typeface="EB Garamond"/>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65BEDB6-1A18-44FE-9170-3FBECF072B59}">
  <a:tblStyle styleId="{165BEDB6-1A18-44FE-9170-3FBECF072B5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font" Target="fonts/Roboto-bold.fntdata"/><Relationship Id="rId43" Type="http://schemas.openxmlformats.org/officeDocument/2006/relationships/font" Target="fonts/Roboto-regular.fntdata"/><Relationship Id="rId46" Type="http://schemas.openxmlformats.org/officeDocument/2006/relationships/font" Target="fonts/Roboto-boldItalic.fntdata"/><Relationship Id="rId45"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EBGaramond-bold.fntdata"/><Relationship Id="rId47" Type="http://schemas.openxmlformats.org/officeDocument/2006/relationships/font" Target="fonts/EBGaramond-regular.fntdata"/><Relationship Id="rId49" Type="http://schemas.openxmlformats.org/officeDocument/2006/relationships/font" Target="fonts/EBGaramon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0" Type="http://schemas.openxmlformats.org/officeDocument/2006/relationships/font" Target="fonts/EBGaramond-bold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f8d4873316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f8d4873316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f8d4873316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f8d4873316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fa836fbbda_6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fa836fbbda_6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fb384612e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fb384612e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fa836fbbda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fa836fbbda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f8d4873316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f8d4873316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
              <a:t>After choosing </a:t>
            </a:r>
            <a:r>
              <a:rPr b="1" lang="en"/>
              <a:t>the self-supervised </a:t>
            </a:r>
            <a:r>
              <a:rPr lang="en"/>
              <a:t>model type, I want to express our</a:t>
            </a:r>
            <a:r>
              <a:rPr b="1" lang="en"/>
              <a:t> main strategy</a:t>
            </a:r>
            <a:r>
              <a:rPr lang="en"/>
              <a:t> in the project. [Tık] </a:t>
            </a:r>
            <a:r>
              <a:rPr b="1" lang="en"/>
              <a:t>Firstly, </a:t>
            </a:r>
            <a:r>
              <a:rPr lang="en"/>
              <a:t>we will use ResNet or Vision Transformer architectures in our experiments to predict the label of the histopathology images. </a:t>
            </a:r>
            <a:endParaRPr/>
          </a:p>
          <a:p>
            <a:pPr indent="0" lvl="0" marL="0" rtl="0" algn="just">
              <a:lnSpc>
                <a:spcPct val="115000"/>
              </a:lnSpc>
              <a:spcBef>
                <a:spcPts val="1200"/>
              </a:spcBef>
              <a:spcAft>
                <a:spcPts val="0"/>
              </a:spcAft>
              <a:buClr>
                <a:schemeClr val="dk1"/>
              </a:buClr>
              <a:buSzPts val="1100"/>
              <a:buFont typeface="Arial"/>
              <a:buNone/>
            </a:pPr>
            <a:r>
              <a:rPr lang="en"/>
              <a:t>[Tık] From Training perspective, we decided to train these models from scratch, and fine-tune models pretrained with supervised approach. In the self-supervised manner, pretrained models on both ImageNet and Medical images are used to get predictions.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f8d4873316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f8d4873316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b="1" lang="en"/>
              <a:t>To make it more clear</a:t>
            </a:r>
            <a:r>
              <a:rPr lang="en"/>
              <a:t>, firstly, ResNet and Vision Transformer models were trained </a:t>
            </a:r>
            <a:r>
              <a:rPr b="1" lang="en"/>
              <a:t>from scratch</a:t>
            </a:r>
            <a:r>
              <a:rPr lang="en"/>
              <a:t> with</a:t>
            </a:r>
            <a:r>
              <a:rPr b="1" lang="en"/>
              <a:t> our dataset</a:t>
            </a:r>
            <a:r>
              <a:rPr lang="en"/>
              <a:t>. </a:t>
            </a:r>
            <a:endParaRPr/>
          </a:p>
          <a:p>
            <a:pPr indent="0" lvl="0" marL="0" rtl="0" algn="just">
              <a:lnSpc>
                <a:spcPct val="115000"/>
              </a:lnSpc>
              <a:spcBef>
                <a:spcPts val="1200"/>
              </a:spcBef>
              <a:spcAft>
                <a:spcPts val="0"/>
              </a:spcAft>
              <a:buClr>
                <a:schemeClr val="dk1"/>
              </a:buClr>
              <a:buSzPts val="1100"/>
              <a:buFont typeface="Arial"/>
              <a:buNone/>
            </a:pPr>
            <a:r>
              <a:rPr lang="en"/>
              <a:t>[Tık] </a:t>
            </a:r>
            <a:r>
              <a:rPr b="1" lang="en"/>
              <a:t>Secondly, </a:t>
            </a:r>
            <a:r>
              <a:rPr lang="en"/>
              <a:t>the ResNet model pretrained with ImageNet was added to understand performance differences between supervised and self-supervised models. </a:t>
            </a:r>
            <a:endParaRPr/>
          </a:p>
          <a:p>
            <a:pPr indent="0" lvl="0" marL="0" rtl="0" algn="just">
              <a:lnSpc>
                <a:spcPct val="115000"/>
              </a:lnSpc>
              <a:spcBef>
                <a:spcPts val="1200"/>
              </a:spcBef>
              <a:spcAft>
                <a:spcPts val="0"/>
              </a:spcAft>
              <a:buClr>
                <a:schemeClr val="dk1"/>
              </a:buClr>
              <a:buSzPts val="1100"/>
              <a:buFont typeface="Arial"/>
              <a:buNone/>
            </a:pPr>
            <a:r>
              <a:rPr lang="en"/>
              <a:t>[Tık] Then,</a:t>
            </a:r>
            <a:r>
              <a:rPr b="1" lang="en"/>
              <a:t> ResNet</a:t>
            </a:r>
            <a:r>
              <a:rPr lang="en"/>
              <a:t> and </a:t>
            </a:r>
            <a:r>
              <a:rPr b="1" lang="en"/>
              <a:t>Vision Transformer</a:t>
            </a:r>
            <a:r>
              <a:rPr lang="en"/>
              <a:t> with a self-supervised DINO approach was added. </a:t>
            </a:r>
            <a:endParaRPr/>
          </a:p>
          <a:p>
            <a:pPr indent="0" lvl="0" marL="0" rtl="0" algn="just">
              <a:lnSpc>
                <a:spcPct val="115000"/>
              </a:lnSpc>
              <a:spcBef>
                <a:spcPts val="1200"/>
              </a:spcBef>
              <a:spcAft>
                <a:spcPts val="0"/>
              </a:spcAft>
              <a:buClr>
                <a:schemeClr val="dk1"/>
              </a:buClr>
              <a:buSzPts val="1100"/>
              <a:buFont typeface="Arial"/>
              <a:buNone/>
            </a:pPr>
            <a:r>
              <a:rPr lang="en"/>
              <a:t>[Tık] </a:t>
            </a:r>
            <a:r>
              <a:rPr b="1" lang="en"/>
              <a:t>Lastly,</a:t>
            </a:r>
            <a:r>
              <a:rPr lang="en"/>
              <a:t> ResNet model pretrained on histopathology images with SimCLR self-supervised method was also added to observe the effect of DINO.</a:t>
            </a:r>
            <a:endParaRPr/>
          </a:p>
          <a:p>
            <a:pPr indent="0" lvl="0" marL="0" rtl="0" algn="just">
              <a:lnSpc>
                <a:spcPct val="115000"/>
              </a:lnSpc>
              <a:spcBef>
                <a:spcPts val="1200"/>
              </a:spcBef>
              <a:spcAft>
                <a:spcPts val="0"/>
              </a:spcAft>
              <a:buClr>
                <a:schemeClr val="dk1"/>
              </a:buClr>
              <a:buSzPts val="1100"/>
              <a:buFont typeface="Arial"/>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f8d4873316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f8d4873316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experiment phase,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f8d4873316_0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f8d4873316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
                <a:solidFill>
                  <a:schemeClr val="dk1"/>
                </a:solidFill>
              </a:rPr>
              <a:t>F</a:t>
            </a:r>
            <a:r>
              <a:rPr lang="en">
                <a:solidFill>
                  <a:schemeClr val="dk1"/>
                </a:solidFill>
              </a:rPr>
              <a:t>irstly, I want to give some details about used data. </a:t>
            </a:r>
            <a:r>
              <a:rPr lang="en"/>
              <a:t>T</a:t>
            </a:r>
            <a:r>
              <a:rPr lang="en"/>
              <a:t>wo distinct colon histopathology datas</a:t>
            </a:r>
            <a:r>
              <a:rPr lang="en"/>
              <a:t>et</a:t>
            </a:r>
            <a:r>
              <a:rPr lang="en"/>
              <a:t>, including 3 and 5 classes were used in all experiments. In 3 class version, we had more than 3 thousand images and an imbalance problem in targets. In the other one, the Dataset includes nearly 1.4 thousand images with 5 classes, so predicting true classes in this dataset will be more challenging. </a:t>
            </a:r>
            <a:endParaRPr/>
          </a:p>
          <a:p>
            <a:pPr indent="0" lvl="0" marL="0" rtl="0" algn="just">
              <a:lnSpc>
                <a:spcPct val="115000"/>
              </a:lnSpc>
              <a:spcBef>
                <a:spcPts val="1200"/>
              </a:spcBef>
              <a:spcAft>
                <a:spcPts val="0"/>
              </a:spcAft>
              <a:buClr>
                <a:schemeClr val="dk1"/>
              </a:buClr>
              <a:buSzPts val="1100"/>
              <a:buFont typeface="Arial"/>
              <a:buNone/>
            </a:pPr>
            <a:r>
              <a:rPr lang="en"/>
              <a:t>In training, we divided datasets into train and test sets equally by considering patient information.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fa80b9b2b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fa80b9b2b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
              <a:t>In addition to our dataset, 2 different resources used for pretrained models, these are imagenet and a big histopathology data created from whole slides.</a:t>
            </a:r>
            <a:endParaRPr/>
          </a:p>
          <a:p>
            <a:pPr indent="0" lvl="0" marL="0" rtl="0" algn="just">
              <a:lnSpc>
                <a:spcPct val="115000"/>
              </a:lnSpc>
              <a:spcBef>
                <a:spcPts val="1200"/>
              </a:spcBef>
              <a:spcAft>
                <a:spcPts val="0"/>
              </a:spcAft>
              <a:buClr>
                <a:schemeClr val="dk1"/>
              </a:buClr>
              <a:buSzPts val="1100"/>
              <a:buFont typeface="Arial"/>
              <a:buNone/>
            </a:pPr>
            <a:r>
              <a:t/>
            </a:r>
            <a:endParaRPr/>
          </a:p>
          <a:p>
            <a:pPr indent="0" lvl="0" marL="0" rtl="0" algn="just">
              <a:lnSpc>
                <a:spcPct val="115000"/>
              </a:lnSpc>
              <a:spcBef>
                <a:spcPts val="1200"/>
              </a:spcBef>
              <a:spcAft>
                <a:spcPts val="0"/>
              </a:spcAft>
              <a:buClr>
                <a:schemeClr val="dk1"/>
              </a:buClr>
              <a:buSzPts val="1100"/>
              <a:buFont typeface="Arial"/>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fb3d9f3d8b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fb3d9f3d8b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
              <a:t>In </a:t>
            </a:r>
            <a:r>
              <a:rPr b="1" lang="en"/>
              <a:t>training setup</a:t>
            </a:r>
            <a:r>
              <a:rPr lang="en"/>
              <a:t>, we used the same seed for all parameters in the experiments to compare results </a:t>
            </a:r>
            <a:r>
              <a:rPr b="1" lang="en"/>
              <a:t>fairly.</a:t>
            </a:r>
            <a:r>
              <a:rPr lang="en"/>
              <a:t> </a:t>
            </a:r>
            <a:r>
              <a:rPr b="1" lang="en"/>
              <a:t>However, </a:t>
            </a:r>
            <a:r>
              <a:rPr lang="en"/>
              <a:t>multiple runs were also taken to control consistency in results.</a:t>
            </a:r>
            <a:endParaRPr/>
          </a:p>
          <a:p>
            <a:pPr indent="0" lvl="0" marL="0" rtl="0" algn="just">
              <a:lnSpc>
                <a:spcPct val="115000"/>
              </a:lnSpc>
              <a:spcBef>
                <a:spcPts val="1200"/>
              </a:spcBef>
              <a:spcAft>
                <a:spcPts val="0"/>
              </a:spcAft>
              <a:buClr>
                <a:schemeClr val="dk1"/>
              </a:buClr>
              <a:buSzPts val="1100"/>
              <a:buFont typeface="Arial"/>
              <a:buNone/>
            </a:pPr>
            <a:r>
              <a:rPr lang="en"/>
              <a:t>[Tık] Secondly, </a:t>
            </a:r>
            <a:r>
              <a:rPr b="1" lang="en"/>
              <a:t>5 percent</a:t>
            </a:r>
            <a:r>
              <a:rPr lang="en"/>
              <a:t> of the training data is used for early stopping in training phase</a:t>
            </a:r>
            <a:endParaRPr/>
          </a:p>
          <a:p>
            <a:pPr indent="0" lvl="0" marL="0" rtl="0" algn="just">
              <a:lnSpc>
                <a:spcPct val="115000"/>
              </a:lnSpc>
              <a:spcBef>
                <a:spcPts val="1200"/>
              </a:spcBef>
              <a:spcAft>
                <a:spcPts val="0"/>
              </a:spcAft>
              <a:buClr>
                <a:schemeClr val="dk1"/>
              </a:buClr>
              <a:buSzPts val="1100"/>
              <a:buFont typeface="Arial"/>
              <a:buNone/>
            </a:pPr>
            <a:r>
              <a:rPr lang="en"/>
              <a:t>[Tık] We tried to create very </a:t>
            </a:r>
            <a:r>
              <a:rPr lang="en"/>
              <a:t>similar</a:t>
            </a:r>
            <a:r>
              <a:rPr lang="en"/>
              <a:t> environments for all models with hyperparameters.</a:t>
            </a:r>
            <a:endParaRPr/>
          </a:p>
          <a:p>
            <a:pPr indent="0" lvl="0" marL="0" rtl="0" algn="just">
              <a:lnSpc>
                <a:spcPct val="115000"/>
              </a:lnSpc>
              <a:spcBef>
                <a:spcPts val="1200"/>
              </a:spcBef>
              <a:spcAft>
                <a:spcPts val="0"/>
              </a:spcAft>
              <a:buClr>
                <a:schemeClr val="dk1"/>
              </a:buClr>
              <a:buSzPts val="1100"/>
              <a:buFont typeface="Arial"/>
              <a:buNone/>
            </a:pPr>
            <a:r>
              <a:rPr lang="en"/>
              <a:t>[Tık] </a:t>
            </a:r>
            <a:r>
              <a:rPr lang="en"/>
              <a:t>Lastly, Cross-entropy and Adam with learning scheduler are used as loss function and optimizer, respectively, in the experiments.</a:t>
            </a:r>
            <a:endParaRPr/>
          </a:p>
          <a:p>
            <a:pPr indent="0" lvl="0" marL="0" rtl="0" algn="just">
              <a:lnSpc>
                <a:spcPct val="115000"/>
              </a:lnSpc>
              <a:spcBef>
                <a:spcPts val="1200"/>
              </a:spcBef>
              <a:spcAft>
                <a:spcPts val="0"/>
              </a:spcAft>
              <a:buClr>
                <a:schemeClr val="dk1"/>
              </a:buClr>
              <a:buSzPts val="1100"/>
              <a:buFont typeface="Arial"/>
              <a:buNone/>
            </a:pPr>
            <a:r>
              <a:t/>
            </a:r>
            <a:endParaRPr/>
          </a:p>
          <a:p>
            <a:pPr indent="0" lvl="0" marL="0" rtl="0" algn="just">
              <a:lnSpc>
                <a:spcPct val="115000"/>
              </a:lnSpc>
              <a:spcBef>
                <a:spcPts val="1200"/>
              </a:spcBef>
              <a:spcAft>
                <a:spcPts val="0"/>
              </a:spcAft>
              <a:buClr>
                <a:schemeClr val="dk1"/>
              </a:buClr>
              <a:buSzPts val="1100"/>
              <a:buFont typeface="Arial"/>
              <a:buNone/>
            </a:pPr>
            <a:r>
              <a:t/>
            </a:r>
            <a:endParaRPr/>
          </a:p>
          <a:p>
            <a:pPr indent="0" lvl="0" marL="0" rtl="0" algn="just">
              <a:lnSpc>
                <a:spcPct val="115000"/>
              </a:lnSpc>
              <a:spcBef>
                <a:spcPts val="1200"/>
              </a:spcBef>
              <a:spcAft>
                <a:spcPts val="0"/>
              </a:spcAft>
              <a:buClr>
                <a:schemeClr val="dk1"/>
              </a:buClr>
              <a:buSzPts val="1100"/>
              <a:buFont typeface="Arial"/>
              <a:buNone/>
            </a:pPr>
            <a:r>
              <a:rPr lang="en"/>
              <a:t>[Tık] </a:t>
            </a:r>
            <a:r>
              <a:rPr b="1" lang="en"/>
              <a:t>Lastly I want to mention one l</a:t>
            </a:r>
            <a:r>
              <a:rPr b="1" lang="en"/>
              <a:t>imitation in the project, we could’t integrate self-supervised pretrained ViT model</a:t>
            </a:r>
            <a:r>
              <a:rPr b="1" lang="en"/>
              <a:t> because of bugs</a:t>
            </a:r>
            <a:r>
              <a:rPr lang="en"/>
              <a:t> and </a:t>
            </a:r>
            <a:r>
              <a:rPr b="1" lang="en"/>
              <a:t>not existing the same architecture</a:t>
            </a:r>
            <a:r>
              <a:rPr lang="en"/>
              <a: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f8d4873316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f8d4873316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f8d4873316_0_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f8d4873316_0_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
              <a:t>In the evaluation phase, well-known performance metrics </a:t>
            </a:r>
            <a:r>
              <a:rPr b="1" lang="en"/>
              <a:t>such as</a:t>
            </a:r>
            <a:r>
              <a:rPr lang="en"/>
              <a:t> recall, precision, and accuracy were used. </a:t>
            </a:r>
            <a:endParaRPr/>
          </a:p>
          <a:p>
            <a:pPr indent="0" lvl="0" marL="0" rtl="0" algn="just">
              <a:lnSpc>
                <a:spcPct val="115000"/>
              </a:lnSpc>
              <a:spcBef>
                <a:spcPts val="1200"/>
              </a:spcBef>
              <a:spcAft>
                <a:spcPts val="0"/>
              </a:spcAft>
              <a:buClr>
                <a:schemeClr val="dk1"/>
              </a:buClr>
              <a:buSzPts val="1100"/>
              <a:buFont typeface="Arial"/>
              <a:buNone/>
            </a:pPr>
            <a:r>
              <a:rPr lang="en"/>
              <a:t>F-Score is also controlled in our experiments to get more </a:t>
            </a:r>
            <a:r>
              <a:rPr b="1" lang="en"/>
              <a:t>reasonable information</a:t>
            </a:r>
            <a:r>
              <a:rPr lang="en"/>
              <a:t> in imbalance situations. </a:t>
            </a:r>
            <a:endParaRPr/>
          </a:p>
          <a:p>
            <a:pPr indent="0" lvl="0" marL="0" rtl="0" algn="just">
              <a:lnSpc>
                <a:spcPct val="115000"/>
              </a:lnSpc>
              <a:spcBef>
                <a:spcPts val="1200"/>
              </a:spcBef>
              <a:spcAft>
                <a:spcPts val="0"/>
              </a:spcAft>
              <a:buClr>
                <a:schemeClr val="dk1"/>
              </a:buClr>
              <a:buSzPts val="1100"/>
              <a:buFont typeface="Arial"/>
              <a:buNone/>
            </a:pPr>
            <a:r>
              <a:rPr b="1" lang="en"/>
              <a:t>Moreover, </a:t>
            </a:r>
            <a:r>
              <a:rPr lang="en"/>
              <a:t>we also analyzed class-based results.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fa836fbbda_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fa836fbbda_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
              <a:t>In addition, we created</a:t>
            </a:r>
            <a:r>
              <a:rPr b="1" lang="en"/>
              <a:t> two different experiment setups</a:t>
            </a:r>
            <a:r>
              <a:rPr lang="en"/>
              <a:t>. In the first </a:t>
            </a:r>
            <a:r>
              <a:rPr b="1" lang="en"/>
              <a:t>experiment</a:t>
            </a:r>
            <a:r>
              <a:rPr lang="en"/>
              <a:t>, we tried to generate an </a:t>
            </a:r>
            <a:r>
              <a:rPr b="1" lang="en"/>
              <a:t>out-of-distribution case</a:t>
            </a:r>
            <a:r>
              <a:rPr lang="en"/>
              <a:t> to understand the </a:t>
            </a:r>
            <a:r>
              <a:rPr b="1" lang="en"/>
              <a:t>capability for the robustness of models</a:t>
            </a:r>
            <a:r>
              <a:rPr lang="en"/>
              <a:t>. To do that, we converted 5 class datasets to 3 class by </a:t>
            </a:r>
            <a:r>
              <a:rPr b="1" lang="en"/>
              <a:t>merging</a:t>
            </a:r>
            <a:r>
              <a:rPr lang="en"/>
              <a:t> [Tık] 3 different classes into </a:t>
            </a:r>
            <a:r>
              <a:rPr b="1" lang="en"/>
              <a:t>one class</a:t>
            </a:r>
            <a:r>
              <a:rPr lang="en"/>
              <a:t>.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fa80b9b2b1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fa80b9b2b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
              <a:t>In the </a:t>
            </a:r>
            <a:r>
              <a:rPr b="1" lang="en"/>
              <a:t>second experiment</a:t>
            </a:r>
            <a:r>
              <a:rPr lang="en"/>
              <a:t>, we decreased the number of training </a:t>
            </a:r>
            <a:r>
              <a:rPr b="1" lang="en"/>
              <a:t>sets even more</a:t>
            </a:r>
            <a:r>
              <a:rPr lang="en"/>
              <a:t>. One of the </a:t>
            </a:r>
            <a:r>
              <a:rPr b="1" lang="en"/>
              <a:t>main intentions </a:t>
            </a:r>
            <a:r>
              <a:rPr lang="en"/>
              <a:t>behind this setup is to understand the suitability of the used models for </a:t>
            </a:r>
            <a:r>
              <a:rPr b="1" lang="en"/>
              <a:t>everyone</a:t>
            </a:r>
            <a:r>
              <a:rPr lang="en"/>
              <a:t> who has a very limited dataset. We decided to use 25 and 10 percent of the training sets in our experiments to observe changes in the results.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f8d4873316_0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f8d4873316_0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f8d4873316_0_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f8d4873316_0_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Clr>
                <a:schemeClr val="dk1"/>
              </a:buClr>
              <a:buSzPts val="1100"/>
              <a:buFont typeface="Arial"/>
              <a:buNone/>
            </a:pPr>
            <a:r>
              <a:rPr lang="en"/>
              <a:t>A number of experiments have been conducted to analyze the effect of supervised and self-supervised learnings. Here, we observe the general performances of the models on each dataset. In the tables, the best and the second-best models are bolded and underlined respectively. (T) Based on the results, initially we can say that CNNs perform better when trained from scratch. (T) Also, we observe that self-supervised features are effective as supervised features when pretrained on ImageNet. (T) In addition, self-supervised pretrained transformers achieves the closest performance to the best model and even outperforms it on more challenging 5 class dataset. (T) Lastly, domain specific self-supervised model performed well although it has less complexity</a:t>
            </a:r>
            <a:r>
              <a:rPr lang="en"/>
              <a: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f8d4873316_0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f8d4873316_0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
              <a:t>The class-based performances are consistent with the general results. In 3 class dataset, they have good performance on “normal” and “low-grade” classification. On the other hand, ResNet-Base and ViT-DINO perform better in “high-grade” classification. (T) In addition, on more challenging dataset, ViT-DINO achieves the best or the second-best F-score in each class.</a:t>
            </a:r>
            <a:endParaRPr/>
          </a:p>
          <a:p>
            <a:pPr indent="0" lvl="0" marL="0" rtl="0" algn="just">
              <a:lnSpc>
                <a:spcPct val="115000"/>
              </a:lnSpc>
              <a:spcBef>
                <a:spcPts val="1200"/>
              </a:spcBef>
              <a:spcAft>
                <a:spcPts val="0"/>
              </a:spcAft>
              <a:buClr>
                <a:schemeClr val="dk1"/>
              </a:buClr>
              <a:buSzPts val="1100"/>
              <a:buFont typeface="Arial"/>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f8d4873316_0_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f8d4873316_0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
              <a:t>When we analyze the out-of-distribution performances, we observe that models having worse performance on “high-grade” classification achieved better results. Here we want to note that, the test set distributions have changed in ood case. Also, ResNet-Base and ViT-DINO was able to keep their initial performance which indicates their robustness to ood problems.</a:t>
            </a:r>
            <a:endParaRPr/>
          </a:p>
          <a:p>
            <a:pPr indent="0" lvl="0" marL="0" rtl="0" algn="just">
              <a:lnSpc>
                <a:spcPct val="115000"/>
              </a:lnSpc>
              <a:spcBef>
                <a:spcPts val="1200"/>
              </a:spcBef>
              <a:spcAft>
                <a:spcPts val="0"/>
              </a:spcAft>
              <a:buClr>
                <a:schemeClr val="dk1"/>
              </a:buClr>
              <a:buSzPts val="1100"/>
              <a:buFont typeface="Arial"/>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fa80b9b2b1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fa80b9b2b1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
              <a:t>In medical domain, datasets are smaller and often contains less labelled data. Thus, to experiment this condition, we used some portion of the original datasets. As expected, CNNs and ViTs perform worse with the low data. More surprisingly, self-supervised pretrained ViT achieved the best performance with considerable margin while keeping close to full dataset performances.</a:t>
            </a:r>
            <a:endParaRPr/>
          </a:p>
          <a:p>
            <a:pPr indent="0" lvl="0" marL="0" rtl="0" algn="just">
              <a:lnSpc>
                <a:spcPct val="115000"/>
              </a:lnSpc>
              <a:spcBef>
                <a:spcPts val="1200"/>
              </a:spcBef>
              <a:spcAft>
                <a:spcPts val="0"/>
              </a:spcAft>
              <a:buClr>
                <a:schemeClr val="dk1"/>
              </a:buClr>
              <a:buSzPts val="1100"/>
              <a:buFont typeface="Arial"/>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fae63d5ad8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fae63d5ad8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
              <a:t>We also compare the number of learnable parameters in each model. (T) ViT-DINO has the least number of learnable parameters among the pretrained models although it achieves the best performance.</a:t>
            </a:r>
            <a:endParaRPr/>
          </a:p>
          <a:p>
            <a:pPr indent="0" lvl="0" marL="0" rtl="0" algn="just">
              <a:lnSpc>
                <a:spcPct val="115000"/>
              </a:lnSpc>
              <a:spcBef>
                <a:spcPts val="1200"/>
              </a:spcBef>
              <a:spcAft>
                <a:spcPts val="0"/>
              </a:spcAft>
              <a:buClr>
                <a:schemeClr val="dk1"/>
              </a:buClr>
              <a:buSzPts val="1100"/>
              <a:buFont typeface="Arial"/>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faf1020d54_4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1faf1020d54_4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
              <a:t>As for the training times, we observe that training the transformers takes longer while the CNNs could be trained in much shorter time. By the way, the ResNet architecture takes the advantage of self-supervised features to converge faster.  </a:t>
            </a:r>
            <a:endParaRPr/>
          </a:p>
          <a:p>
            <a:pPr indent="0" lvl="0" marL="0" rtl="0" algn="just">
              <a:lnSpc>
                <a:spcPct val="115000"/>
              </a:lnSpc>
              <a:spcBef>
                <a:spcPts val="1200"/>
              </a:spcBef>
              <a:spcAft>
                <a:spcPts val="0"/>
              </a:spcAft>
              <a:buClr>
                <a:schemeClr val="dk1"/>
              </a:buClr>
              <a:buSzPts val="1100"/>
              <a:buFont typeface="Arial"/>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f8d4873316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f8d4873316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f8d4873316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f8d4873316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f8d4873316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f8d4873316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fa80b9b2b1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fa80b9b2b1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
              <a:t>Here, we summarized the outcomes inferred from all experiments. Since obtaining labelled dataset is costly in medical domain, pretrained models are useful to get promising results with small datasets. Especially, transformers pretrained with self-supervised methods outperforms other models by utilizing better contextual representations. Lastly, transfer learning to medical domain works well. So, at least in our case, we did not need to large pretrained models in medical domain.</a:t>
            </a:r>
            <a:endParaRPr/>
          </a:p>
          <a:p>
            <a:pPr indent="0" lvl="0" marL="0" rtl="0" algn="just">
              <a:lnSpc>
                <a:spcPct val="115000"/>
              </a:lnSpc>
              <a:spcBef>
                <a:spcPts val="1200"/>
              </a:spcBef>
              <a:spcAft>
                <a:spcPts val="0"/>
              </a:spcAft>
              <a:buClr>
                <a:schemeClr val="dk1"/>
              </a:buClr>
              <a:buSzPts val="1100"/>
              <a:buFont typeface="Arial"/>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f8d4873316_0_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f8d4873316_0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fb3d9f3d8b_4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fb3d9f3d8b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fc20c1cf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1fc20c1cf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fa836fbbda_6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fa836fbbda_6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f8d4873316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f8d4873316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f8d4873316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f8d4873316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fa836fbbda_7_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fa836fbbda_7_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
              <a:t>Bütün Methodlar’la ilgili resim’e gerek var mı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fa836fbbda_7_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fa836fbbda_7_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f8d4873316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f8d4873316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Clr>
                <a:schemeClr val="dk1"/>
              </a:buClr>
              <a:buSzPts val="1100"/>
              <a:buFont typeface="Arial"/>
              <a:buNone/>
            </a:pPr>
            <a:r>
              <a:rPr lang="en"/>
              <a:t>Bu kısımda direk önemsediğimiz şeyin bizim datasetimize benzer bir dataset üstünde çalışma olmamış olmaması ve medical imaging konusunda çok fazla çalışmaya sahip olmayan seçenekleri göz önünde bulundurmak olabilir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p:bg>
      <p:bgPr>
        <a:solidFill>
          <a:schemeClr val="lt1"/>
        </a:solidFill>
      </p:bgPr>
    </p:bg>
    <p:spTree>
      <p:nvGrpSpPr>
        <p:cNvPr id="55" name="Shape 55"/>
        <p:cNvGrpSpPr/>
        <p:nvPr/>
      </p:nvGrpSpPr>
      <p:grpSpPr>
        <a:xfrm>
          <a:off x="0" y="0"/>
          <a:ext cx="0" cy="0"/>
          <a:chOff x="0" y="0"/>
          <a:chExt cx="0" cy="0"/>
        </a:xfrm>
      </p:grpSpPr>
      <p:cxnSp>
        <p:nvCxnSpPr>
          <p:cNvPr id="56" name="Google Shape;56;p14"/>
          <p:cNvCxnSpPr/>
          <p:nvPr/>
        </p:nvCxnSpPr>
        <p:spPr>
          <a:xfrm rot="10800000">
            <a:off x="0" y="789385"/>
            <a:ext cx="9144000" cy="0"/>
          </a:xfrm>
          <a:prstGeom prst="straightConnector1">
            <a:avLst/>
          </a:prstGeom>
          <a:noFill/>
          <a:ln cap="flat" cmpd="sng" w="82550">
            <a:solidFill>
              <a:srgbClr val="C10B25"/>
            </a:solidFill>
            <a:prstDash val="solid"/>
            <a:round/>
            <a:headEnd len="sm" w="sm" type="none"/>
            <a:tailEnd len="sm" w="sm" type="none"/>
          </a:ln>
        </p:spPr>
      </p:cxnSp>
      <p:pic>
        <p:nvPicPr>
          <p:cNvPr id="57" name="Google Shape;57;p14"/>
          <p:cNvPicPr preferRelativeResize="0"/>
          <p:nvPr/>
        </p:nvPicPr>
        <p:blipFill rotWithShape="1">
          <a:blip r:embed="rId2">
            <a:alphaModFix/>
          </a:blip>
          <a:srcRect b="0" l="0" r="0" t="0"/>
          <a:stretch/>
        </p:blipFill>
        <p:spPr>
          <a:xfrm>
            <a:off x="192088" y="86916"/>
            <a:ext cx="722709" cy="594122"/>
          </a:xfrm>
          <a:prstGeom prst="rect">
            <a:avLst/>
          </a:prstGeom>
          <a:noFill/>
          <a:ln>
            <a:noFill/>
          </a:ln>
        </p:spPr>
      </p:pic>
      <p:sp>
        <p:nvSpPr>
          <p:cNvPr id="58" name="Google Shape;58;p14"/>
          <p:cNvSpPr txBox="1"/>
          <p:nvPr>
            <p:ph type="title"/>
          </p:nvPr>
        </p:nvSpPr>
        <p:spPr>
          <a:xfrm>
            <a:off x="457200" y="-20538"/>
            <a:ext cx="8229600" cy="648000"/>
          </a:xfrm>
          <a:prstGeom prst="rect">
            <a:avLst/>
          </a:prstGeom>
          <a:noFill/>
          <a:ln>
            <a:noFill/>
          </a:ln>
        </p:spPr>
        <p:txBody>
          <a:bodyPr anchorCtr="0" anchor="t" bIns="45700" lIns="91425" spcFirstLastPara="1" rIns="91425" wrap="square" tIns="45700">
            <a:noAutofit/>
          </a:bodyPr>
          <a:lstStyle>
            <a:lvl1pPr lvl="0" marR="0" rtl="0" algn="ctr">
              <a:lnSpc>
                <a:spcPct val="100000"/>
              </a:lnSpc>
              <a:spcBef>
                <a:spcPts val="0"/>
              </a:spcBef>
              <a:spcAft>
                <a:spcPts val="0"/>
              </a:spcAft>
              <a:buSzPts val="2800"/>
              <a:buNone/>
              <a:defRPr b="1" i="0" sz="18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SzPts val="2800"/>
              <a:buNone/>
              <a:defRPr b="0" i="0" sz="2475" u="none" cap="none" strike="noStrike">
                <a:solidFill>
                  <a:schemeClr val="dk1"/>
                </a:solidFill>
                <a:latin typeface="Calibri"/>
                <a:ea typeface="Calibri"/>
                <a:cs typeface="Calibri"/>
                <a:sym typeface="Calibri"/>
              </a:defRPr>
            </a:lvl2pPr>
            <a:lvl3pPr lvl="2" marR="0" rtl="0" algn="ctr">
              <a:lnSpc>
                <a:spcPct val="100000"/>
              </a:lnSpc>
              <a:spcBef>
                <a:spcPts val="0"/>
              </a:spcBef>
              <a:spcAft>
                <a:spcPts val="0"/>
              </a:spcAft>
              <a:buSzPts val="2800"/>
              <a:buNone/>
              <a:defRPr b="0" i="0" sz="2475" u="none" cap="none" strike="noStrike">
                <a:solidFill>
                  <a:schemeClr val="dk1"/>
                </a:solidFill>
                <a:latin typeface="Calibri"/>
                <a:ea typeface="Calibri"/>
                <a:cs typeface="Calibri"/>
                <a:sym typeface="Calibri"/>
              </a:defRPr>
            </a:lvl3pPr>
            <a:lvl4pPr lvl="3" marR="0" rtl="0" algn="ctr">
              <a:lnSpc>
                <a:spcPct val="100000"/>
              </a:lnSpc>
              <a:spcBef>
                <a:spcPts val="0"/>
              </a:spcBef>
              <a:spcAft>
                <a:spcPts val="0"/>
              </a:spcAft>
              <a:buSzPts val="2800"/>
              <a:buNone/>
              <a:defRPr b="0" i="0" sz="2475" u="none" cap="none" strike="noStrike">
                <a:solidFill>
                  <a:schemeClr val="dk1"/>
                </a:solidFill>
                <a:latin typeface="Calibri"/>
                <a:ea typeface="Calibri"/>
                <a:cs typeface="Calibri"/>
                <a:sym typeface="Calibri"/>
              </a:defRPr>
            </a:lvl4pPr>
            <a:lvl5pPr lvl="4" marR="0" rtl="0" algn="ctr">
              <a:lnSpc>
                <a:spcPct val="100000"/>
              </a:lnSpc>
              <a:spcBef>
                <a:spcPts val="0"/>
              </a:spcBef>
              <a:spcAft>
                <a:spcPts val="0"/>
              </a:spcAft>
              <a:buSzPts val="2800"/>
              <a:buNone/>
              <a:defRPr b="0" i="0" sz="2475" u="none" cap="none" strike="noStrike">
                <a:solidFill>
                  <a:schemeClr val="dk1"/>
                </a:solidFill>
                <a:latin typeface="Calibri"/>
                <a:ea typeface="Calibri"/>
                <a:cs typeface="Calibri"/>
                <a:sym typeface="Calibri"/>
              </a:defRPr>
            </a:lvl5pPr>
            <a:lvl6pPr lvl="5" marR="0" rtl="0" algn="ctr">
              <a:lnSpc>
                <a:spcPct val="100000"/>
              </a:lnSpc>
              <a:spcBef>
                <a:spcPts val="0"/>
              </a:spcBef>
              <a:spcAft>
                <a:spcPts val="0"/>
              </a:spcAft>
              <a:buSzPts val="2800"/>
              <a:buNone/>
              <a:defRPr b="0" i="0" sz="2475" u="none" cap="none" strike="noStrike">
                <a:solidFill>
                  <a:schemeClr val="dk1"/>
                </a:solidFill>
                <a:latin typeface="Calibri"/>
                <a:ea typeface="Calibri"/>
                <a:cs typeface="Calibri"/>
                <a:sym typeface="Calibri"/>
              </a:defRPr>
            </a:lvl6pPr>
            <a:lvl7pPr lvl="6" marR="0" rtl="0" algn="ctr">
              <a:lnSpc>
                <a:spcPct val="100000"/>
              </a:lnSpc>
              <a:spcBef>
                <a:spcPts val="0"/>
              </a:spcBef>
              <a:spcAft>
                <a:spcPts val="0"/>
              </a:spcAft>
              <a:buSzPts val="2800"/>
              <a:buNone/>
              <a:defRPr b="0" i="0" sz="2475" u="none" cap="none" strike="noStrike">
                <a:solidFill>
                  <a:schemeClr val="dk1"/>
                </a:solidFill>
                <a:latin typeface="Calibri"/>
                <a:ea typeface="Calibri"/>
                <a:cs typeface="Calibri"/>
                <a:sym typeface="Calibri"/>
              </a:defRPr>
            </a:lvl7pPr>
            <a:lvl8pPr lvl="7" marR="0" rtl="0" algn="ctr">
              <a:lnSpc>
                <a:spcPct val="100000"/>
              </a:lnSpc>
              <a:spcBef>
                <a:spcPts val="0"/>
              </a:spcBef>
              <a:spcAft>
                <a:spcPts val="0"/>
              </a:spcAft>
              <a:buSzPts val="2800"/>
              <a:buNone/>
              <a:defRPr b="0" i="0" sz="2475" u="none" cap="none" strike="noStrike">
                <a:solidFill>
                  <a:schemeClr val="dk1"/>
                </a:solidFill>
                <a:latin typeface="Calibri"/>
                <a:ea typeface="Calibri"/>
                <a:cs typeface="Calibri"/>
                <a:sym typeface="Calibri"/>
              </a:defRPr>
            </a:lvl8pPr>
            <a:lvl9pPr lvl="8" marR="0" rtl="0" algn="ctr">
              <a:lnSpc>
                <a:spcPct val="100000"/>
              </a:lnSpc>
              <a:spcBef>
                <a:spcPts val="0"/>
              </a:spcBef>
              <a:spcAft>
                <a:spcPts val="0"/>
              </a:spcAft>
              <a:buSzPts val="2800"/>
              <a:buNone/>
              <a:defRPr b="0" i="0" sz="2475" u="none" cap="none" strike="noStrike">
                <a:solidFill>
                  <a:schemeClr val="dk1"/>
                </a:solidFill>
                <a:latin typeface="Calibri"/>
                <a:ea typeface="Calibri"/>
                <a:cs typeface="Calibri"/>
                <a:sym typeface="Calibri"/>
              </a:defRPr>
            </a:lvl9pPr>
          </a:lstStyle>
          <a:p/>
        </p:txBody>
      </p:sp>
      <p:sp>
        <p:nvSpPr>
          <p:cNvPr id="59" name="Google Shape;59;p14"/>
          <p:cNvSpPr txBox="1"/>
          <p:nvPr>
            <p:ph idx="1" type="body"/>
          </p:nvPr>
        </p:nvSpPr>
        <p:spPr>
          <a:xfrm>
            <a:off x="395536" y="1121494"/>
            <a:ext cx="8229600" cy="3394500"/>
          </a:xfrm>
          <a:prstGeom prst="rect">
            <a:avLst/>
          </a:prstGeom>
          <a:noFill/>
          <a:ln>
            <a:noFill/>
          </a:ln>
        </p:spPr>
        <p:txBody>
          <a:bodyPr anchorCtr="0" anchor="t" bIns="45700" lIns="91425" spcFirstLastPara="1" rIns="91425" wrap="square" tIns="45700">
            <a:noAutofit/>
          </a:bodyPr>
          <a:lstStyle>
            <a:lvl1pPr indent="-342900" lvl="0" marL="457200" marR="0" rtl="0" algn="l">
              <a:lnSpc>
                <a:spcPct val="115000"/>
              </a:lnSpc>
              <a:spcBef>
                <a:spcPts val="360"/>
              </a:spcBef>
              <a:spcAft>
                <a:spcPts val="0"/>
              </a:spcAft>
              <a:buClr>
                <a:srgbClr val="C00000"/>
              </a:buClr>
              <a:buSzPts val="1800"/>
              <a:buFont typeface="Noto Sans"/>
              <a:buChar char="▪"/>
              <a:defRPr b="1" i="0" sz="1800" u="none" cap="none" strike="noStrike">
                <a:solidFill>
                  <a:srgbClr val="C00000"/>
                </a:solidFill>
                <a:latin typeface="Arial"/>
                <a:ea typeface="Arial"/>
                <a:cs typeface="Arial"/>
                <a:sym typeface="Arial"/>
              </a:defRPr>
            </a:lvl1pPr>
            <a:lvl2pPr indent="-342900" lvl="1" marL="914400" marR="0" rtl="0" algn="l">
              <a:lnSpc>
                <a:spcPct val="115000"/>
              </a:lnSpc>
              <a:spcBef>
                <a:spcPts val="360"/>
              </a:spcBef>
              <a:spcAft>
                <a:spcPts val="0"/>
              </a:spcAft>
              <a:buClr>
                <a:schemeClr val="dk1"/>
              </a:buClr>
              <a:buSzPts val="1800"/>
              <a:buFont typeface="Noto Sans"/>
              <a:buChar char="▪"/>
              <a:defRPr b="1" i="0" sz="1800" u="none" cap="none" strike="noStrike">
                <a:solidFill>
                  <a:schemeClr val="dk1"/>
                </a:solidFill>
                <a:latin typeface="Arial"/>
                <a:ea typeface="Arial"/>
                <a:cs typeface="Arial"/>
                <a:sym typeface="Arial"/>
              </a:defRPr>
            </a:lvl2pPr>
            <a:lvl3pPr indent="-314325" lvl="2" marL="1371600" marR="0" rtl="0" algn="l">
              <a:lnSpc>
                <a:spcPct val="115000"/>
              </a:lnSpc>
              <a:spcBef>
                <a:spcPts val="270"/>
              </a:spcBef>
              <a:spcAft>
                <a:spcPts val="0"/>
              </a:spcAft>
              <a:buClr>
                <a:schemeClr val="dk1"/>
              </a:buClr>
              <a:buSzPts val="1350"/>
              <a:buFont typeface="Noto Sans"/>
              <a:buChar char="▪"/>
              <a:defRPr b="1" i="0" sz="1350" u="none" cap="none" strike="noStrike">
                <a:solidFill>
                  <a:schemeClr val="dk1"/>
                </a:solidFill>
                <a:latin typeface="Arial"/>
                <a:ea typeface="Arial"/>
                <a:cs typeface="Arial"/>
                <a:sym typeface="Arial"/>
              </a:defRPr>
            </a:lvl3pPr>
            <a:lvl4pPr indent="-300037" lvl="3" marL="1828800" marR="0" rtl="0" algn="l">
              <a:lnSpc>
                <a:spcPct val="115000"/>
              </a:lnSpc>
              <a:spcBef>
                <a:spcPts val="225"/>
              </a:spcBef>
              <a:spcAft>
                <a:spcPts val="0"/>
              </a:spcAft>
              <a:buClr>
                <a:schemeClr val="dk1"/>
              </a:buClr>
              <a:buSzPts val="1125"/>
              <a:buFont typeface="Noto Sans"/>
              <a:buChar char="▪"/>
              <a:defRPr b="0" i="0" sz="1125" u="none" cap="none" strike="noStrike">
                <a:solidFill>
                  <a:schemeClr val="dk1"/>
                </a:solidFill>
                <a:latin typeface="Arial"/>
                <a:ea typeface="Arial"/>
                <a:cs typeface="Arial"/>
                <a:sym typeface="Arial"/>
              </a:defRPr>
            </a:lvl4pPr>
            <a:lvl5pPr indent="-300037" lvl="4" marL="2286000" marR="0" rtl="0" algn="l">
              <a:lnSpc>
                <a:spcPct val="115000"/>
              </a:lnSpc>
              <a:spcBef>
                <a:spcPts val="225"/>
              </a:spcBef>
              <a:spcAft>
                <a:spcPts val="0"/>
              </a:spcAft>
              <a:buClr>
                <a:schemeClr val="dk1"/>
              </a:buClr>
              <a:buSzPts val="1125"/>
              <a:buFont typeface="Arial"/>
              <a:buChar char="•"/>
              <a:defRPr b="0" i="0" sz="1125" u="none" cap="none" strike="noStrike">
                <a:solidFill>
                  <a:schemeClr val="dk1"/>
                </a:solidFill>
                <a:latin typeface="Arial"/>
                <a:ea typeface="Arial"/>
                <a:cs typeface="Arial"/>
                <a:sym typeface="Arial"/>
              </a:defRPr>
            </a:lvl5pPr>
            <a:lvl6pPr indent="-300037" lvl="5" marL="2743200" marR="0" rtl="0" algn="l">
              <a:lnSpc>
                <a:spcPct val="115000"/>
              </a:lnSpc>
              <a:spcBef>
                <a:spcPts val="225"/>
              </a:spcBef>
              <a:spcAft>
                <a:spcPts val="0"/>
              </a:spcAft>
              <a:buClr>
                <a:schemeClr val="dk1"/>
              </a:buClr>
              <a:buSzPts val="1125"/>
              <a:buFont typeface="Arial"/>
              <a:buChar char="•"/>
              <a:defRPr b="0" i="0" sz="1125" u="none" cap="none" strike="noStrike">
                <a:solidFill>
                  <a:schemeClr val="dk1"/>
                </a:solidFill>
                <a:latin typeface="Calibri"/>
                <a:ea typeface="Calibri"/>
                <a:cs typeface="Calibri"/>
                <a:sym typeface="Calibri"/>
              </a:defRPr>
            </a:lvl6pPr>
            <a:lvl7pPr indent="-300037" lvl="6" marL="3200400" marR="0" rtl="0" algn="l">
              <a:lnSpc>
                <a:spcPct val="115000"/>
              </a:lnSpc>
              <a:spcBef>
                <a:spcPts val="1600"/>
              </a:spcBef>
              <a:spcAft>
                <a:spcPts val="0"/>
              </a:spcAft>
              <a:buClr>
                <a:schemeClr val="dk1"/>
              </a:buClr>
              <a:buSzPts val="1125"/>
              <a:buFont typeface="Arial"/>
              <a:buChar char="•"/>
              <a:defRPr b="0" i="0" sz="1125" u="none" cap="none" strike="noStrike">
                <a:solidFill>
                  <a:schemeClr val="dk1"/>
                </a:solidFill>
                <a:latin typeface="Calibri"/>
                <a:ea typeface="Calibri"/>
                <a:cs typeface="Calibri"/>
                <a:sym typeface="Calibri"/>
              </a:defRPr>
            </a:lvl7pPr>
            <a:lvl8pPr indent="-300037" lvl="7" marL="3657600" marR="0" rtl="0" algn="l">
              <a:lnSpc>
                <a:spcPct val="115000"/>
              </a:lnSpc>
              <a:spcBef>
                <a:spcPts val="1600"/>
              </a:spcBef>
              <a:spcAft>
                <a:spcPts val="0"/>
              </a:spcAft>
              <a:buClr>
                <a:schemeClr val="dk1"/>
              </a:buClr>
              <a:buSzPts val="1125"/>
              <a:buFont typeface="Arial"/>
              <a:buChar char="•"/>
              <a:defRPr b="0" i="0" sz="1125" u="none" cap="none" strike="noStrike">
                <a:solidFill>
                  <a:schemeClr val="dk1"/>
                </a:solidFill>
                <a:latin typeface="Calibri"/>
                <a:ea typeface="Calibri"/>
                <a:cs typeface="Calibri"/>
                <a:sym typeface="Calibri"/>
              </a:defRPr>
            </a:lvl8pPr>
            <a:lvl9pPr indent="-300037" lvl="8" marL="4114800" marR="0" rtl="0" algn="l">
              <a:lnSpc>
                <a:spcPct val="115000"/>
              </a:lnSpc>
              <a:spcBef>
                <a:spcPts val="1600"/>
              </a:spcBef>
              <a:spcAft>
                <a:spcPts val="1600"/>
              </a:spcAft>
              <a:buClr>
                <a:schemeClr val="dk1"/>
              </a:buClr>
              <a:buSzPts val="1125"/>
              <a:buFont typeface="Arial"/>
              <a:buChar char="•"/>
              <a:defRPr b="0" i="0" sz="1125" u="none" cap="none" strike="noStrike">
                <a:solidFill>
                  <a:schemeClr val="dk1"/>
                </a:solidFill>
                <a:latin typeface="Calibri"/>
                <a:ea typeface="Calibri"/>
                <a:cs typeface="Calibri"/>
                <a:sym typeface="Calibri"/>
              </a:defRPr>
            </a:lvl9pPr>
          </a:lstStyle>
          <a:p/>
        </p:txBody>
      </p:sp>
      <p:sp>
        <p:nvSpPr>
          <p:cNvPr id="60" name="Google Shape;60;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solidFill>
                  <a:srgbClr val="C00000"/>
                </a:solidFill>
              </a:defRPr>
            </a:lvl1pPr>
            <a:lvl2pPr lvl="1">
              <a:buNone/>
              <a:defRPr sz="1300">
                <a:solidFill>
                  <a:srgbClr val="C00000"/>
                </a:solidFill>
              </a:defRPr>
            </a:lvl2pPr>
            <a:lvl3pPr lvl="2">
              <a:buNone/>
              <a:defRPr sz="1300">
                <a:solidFill>
                  <a:srgbClr val="C00000"/>
                </a:solidFill>
              </a:defRPr>
            </a:lvl3pPr>
            <a:lvl4pPr lvl="3">
              <a:buNone/>
              <a:defRPr sz="1300">
                <a:solidFill>
                  <a:srgbClr val="C00000"/>
                </a:solidFill>
              </a:defRPr>
            </a:lvl4pPr>
            <a:lvl5pPr lvl="4">
              <a:buNone/>
              <a:defRPr sz="1300">
                <a:solidFill>
                  <a:srgbClr val="C00000"/>
                </a:solidFill>
              </a:defRPr>
            </a:lvl5pPr>
            <a:lvl6pPr lvl="5">
              <a:buNone/>
              <a:defRPr sz="1300">
                <a:solidFill>
                  <a:srgbClr val="C00000"/>
                </a:solidFill>
              </a:defRPr>
            </a:lvl6pPr>
            <a:lvl7pPr lvl="6">
              <a:buNone/>
              <a:defRPr sz="1300">
                <a:solidFill>
                  <a:srgbClr val="C00000"/>
                </a:solidFill>
              </a:defRPr>
            </a:lvl7pPr>
            <a:lvl8pPr lvl="7">
              <a:buNone/>
              <a:defRPr sz="1300">
                <a:solidFill>
                  <a:srgbClr val="C00000"/>
                </a:solidFill>
              </a:defRPr>
            </a:lvl8pPr>
            <a:lvl9pPr lvl="8">
              <a:buNone/>
              <a:defRPr sz="1300">
                <a:solidFill>
                  <a:srgbClr val="C00000"/>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1" name="Shape 61"/>
        <p:cNvGrpSpPr/>
        <p:nvPr/>
      </p:nvGrpSpPr>
      <p:grpSpPr>
        <a:xfrm>
          <a:off x="0" y="0"/>
          <a:ext cx="0" cy="0"/>
          <a:chOff x="0" y="0"/>
          <a:chExt cx="0" cy="0"/>
        </a:xfrm>
      </p:grpSpPr>
      <p:sp>
        <p:nvSpPr>
          <p:cNvPr id="62" name="Google Shape;62;p1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3" name="Google Shape;63;p1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600"/>
              </a:spcBef>
              <a:spcAft>
                <a:spcPts val="0"/>
              </a:spcAft>
              <a:buClr>
                <a:schemeClr val="dk1"/>
              </a:buClr>
              <a:buSzPts val="1400"/>
              <a:buChar char="○"/>
              <a:defRPr/>
            </a:lvl2pPr>
            <a:lvl3pPr indent="-317500" lvl="2" marL="1371600" rtl="0" algn="l">
              <a:lnSpc>
                <a:spcPct val="90000"/>
              </a:lnSpc>
              <a:spcBef>
                <a:spcPts val="1600"/>
              </a:spcBef>
              <a:spcAft>
                <a:spcPts val="0"/>
              </a:spcAft>
              <a:buClr>
                <a:schemeClr val="dk1"/>
              </a:buClr>
              <a:buSzPts val="1400"/>
              <a:buChar char="■"/>
              <a:defRPr/>
            </a:lvl3pPr>
            <a:lvl4pPr indent="-317500" lvl="3" marL="1828800" rtl="0" algn="l">
              <a:lnSpc>
                <a:spcPct val="90000"/>
              </a:lnSpc>
              <a:spcBef>
                <a:spcPts val="1600"/>
              </a:spcBef>
              <a:spcAft>
                <a:spcPts val="0"/>
              </a:spcAft>
              <a:buClr>
                <a:schemeClr val="dk1"/>
              </a:buClr>
              <a:buSzPts val="1400"/>
              <a:buChar char="●"/>
              <a:defRPr/>
            </a:lvl4pPr>
            <a:lvl5pPr indent="-317500" lvl="4" marL="2286000" rtl="0" algn="l">
              <a:lnSpc>
                <a:spcPct val="90000"/>
              </a:lnSpc>
              <a:spcBef>
                <a:spcPts val="1600"/>
              </a:spcBef>
              <a:spcAft>
                <a:spcPts val="0"/>
              </a:spcAft>
              <a:buClr>
                <a:schemeClr val="dk1"/>
              </a:buClr>
              <a:buSzPts val="1400"/>
              <a:buChar char="○"/>
              <a:defRPr/>
            </a:lvl5pPr>
            <a:lvl6pPr indent="-317500" lvl="5" marL="2743200" rtl="0" algn="l">
              <a:lnSpc>
                <a:spcPct val="90000"/>
              </a:lnSpc>
              <a:spcBef>
                <a:spcPts val="1600"/>
              </a:spcBef>
              <a:spcAft>
                <a:spcPts val="0"/>
              </a:spcAft>
              <a:buClr>
                <a:schemeClr val="dk1"/>
              </a:buClr>
              <a:buSzPts val="1400"/>
              <a:buChar char="■"/>
              <a:defRPr/>
            </a:lvl6pPr>
            <a:lvl7pPr indent="-317500" lvl="6" marL="3200400" rtl="0" algn="l">
              <a:lnSpc>
                <a:spcPct val="90000"/>
              </a:lnSpc>
              <a:spcBef>
                <a:spcPts val="1600"/>
              </a:spcBef>
              <a:spcAft>
                <a:spcPts val="0"/>
              </a:spcAft>
              <a:buClr>
                <a:schemeClr val="dk1"/>
              </a:buClr>
              <a:buSzPts val="1400"/>
              <a:buChar char="●"/>
              <a:defRPr/>
            </a:lvl7pPr>
            <a:lvl8pPr indent="-317500" lvl="7" marL="3657600" rtl="0" algn="l">
              <a:lnSpc>
                <a:spcPct val="90000"/>
              </a:lnSpc>
              <a:spcBef>
                <a:spcPts val="1600"/>
              </a:spcBef>
              <a:spcAft>
                <a:spcPts val="0"/>
              </a:spcAft>
              <a:buClr>
                <a:schemeClr val="dk1"/>
              </a:buClr>
              <a:buSzPts val="1400"/>
              <a:buChar char="○"/>
              <a:defRPr/>
            </a:lvl8pPr>
            <a:lvl9pPr indent="-317500" lvl="8" marL="4114800" rtl="0" algn="l">
              <a:lnSpc>
                <a:spcPct val="90000"/>
              </a:lnSpc>
              <a:spcBef>
                <a:spcPts val="1600"/>
              </a:spcBef>
              <a:spcAft>
                <a:spcPts val="1600"/>
              </a:spcAft>
              <a:buClr>
                <a:schemeClr val="dk1"/>
              </a:buClr>
              <a:buSzPts val="1400"/>
              <a:buChar char="■"/>
              <a:defRPr/>
            </a:lvl9pPr>
          </a:lstStyle>
          <a:p/>
        </p:txBody>
      </p:sp>
      <p:sp>
        <p:nvSpPr>
          <p:cNvPr id="64" name="Google Shape;64;p1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 name="Google Shape;65;p1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 name="Google Shape;66;p1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7" name="Shape 67"/>
        <p:cNvGrpSpPr/>
        <p:nvPr/>
      </p:nvGrpSpPr>
      <p:grpSpPr>
        <a:xfrm>
          <a:off x="0" y="0"/>
          <a:ext cx="0" cy="0"/>
          <a:chOff x="0" y="0"/>
          <a:chExt cx="0" cy="0"/>
        </a:xfrm>
      </p:grpSpPr>
      <p:sp>
        <p:nvSpPr>
          <p:cNvPr id="68" name="Google Shape;68;p1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9" name="Google Shape;69;p1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0" name="Google Shape;70;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1" name="Shape 71"/>
        <p:cNvGrpSpPr/>
        <p:nvPr/>
      </p:nvGrpSpPr>
      <p:grpSpPr>
        <a:xfrm>
          <a:off x="0" y="0"/>
          <a:ext cx="0" cy="0"/>
          <a:chOff x="0" y="0"/>
          <a:chExt cx="0" cy="0"/>
        </a:xfrm>
      </p:grpSpPr>
      <p:sp>
        <p:nvSpPr>
          <p:cNvPr id="72" name="Google Shape;72;p1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73" name="Google Shape;73;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6" name="Google Shape;76;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77" name="Google Shape;77;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EB Garamond"/>
                <a:ea typeface="EB Garamond"/>
                <a:cs typeface="EB Garamond"/>
                <a:sym typeface="EB Garamond"/>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EB Garamond"/>
                <a:ea typeface="EB Garamond"/>
                <a:cs typeface="EB Garamond"/>
                <a:sym typeface="EB Garamond"/>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EB Garamond"/>
                <a:ea typeface="EB Garamond"/>
                <a:cs typeface="EB Garamond"/>
                <a:sym typeface="EB Garamond"/>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EB Garamond"/>
                <a:ea typeface="EB Garamond"/>
                <a:cs typeface="EB Garamond"/>
                <a:sym typeface="EB Garamond"/>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EB Garamond"/>
                <a:ea typeface="EB Garamond"/>
                <a:cs typeface="EB Garamond"/>
                <a:sym typeface="EB Garamond"/>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EB Garamond"/>
                <a:ea typeface="EB Garamond"/>
                <a:cs typeface="EB Garamond"/>
                <a:sym typeface="EB Garamond"/>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EB Garamond"/>
                <a:ea typeface="EB Garamond"/>
                <a:cs typeface="EB Garamond"/>
                <a:sym typeface="EB Garamond"/>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EB Garamond"/>
                <a:ea typeface="EB Garamond"/>
                <a:cs typeface="EB Garamond"/>
                <a:sym typeface="EB Garamond"/>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80" name="Google Shape;80;p1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81" name="Google Shape;81;p1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82" name="Google Shape;82;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3" name="Shape 83"/>
        <p:cNvGrpSpPr/>
        <p:nvPr/>
      </p:nvGrpSpPr>
      <p:grpSpPr>
        <a:xfrm>
          <a:off x="0" y="0"/>
          <a:ext cx="0" cy="0"/>
          <a:chOff x="0" y="0"/>
          <a:chExt cx="0" cy="0"/>
        </a:xfrm>
      </p:grpSpPr>
      <p:sp>
        <p:nvSpPr>
          <p:cNvPr id="84" name="Google Shape;84;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85" name="Google Shape;85;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6" name="Shape 86"/>
        <p:cNvGrpSpPr/>
        <p:nvPr/>
      </p:nvGrpSpPr>
      <p:grpSpPr>
        <a:xfrm>
          <a:off x="0" y="0"/>
          <a:ext cx="0" cy="0"/>
          <a:chOff x="0" y="0"/>
          <a:chExt cx="0" cy="0"/>
        </a:xfrm>
      </p:grpSpPr>
      <p:sp>
        <p:nvSpPr>
          <p:cNvPr id="87" name="Google Shape;87;p2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88" name="Google Shape;88;p2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89" name="Google Shape;89;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0" name="Shape 90"/>
        <p:cNvGrpSpPr/>
        <p:nvPr/>
      </p:nvGrpSpPr>
      <p:grpSpPr>
        <a:xfrm>
          <a:off x="0" y="0"/>
          <a:ext cx="0" cy="0"/>
          <a:chOff x="0" y="0"/>
          <a:chExt cx="0" cy="0"/>
        </a:xfrm>
      </p:grpSpPr>
      <p:sp>
        <p:nvSpPr>
          <p:cNvPr id="91" name="Google Shape;91;p2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92" name="Google Shape;92;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3" name="Shape 93"/>
        <p:cNvGrpSpPr/>
        <p:nvPr/>
      </p:nvGrpSpPr>
      <p:grpSpPr>
        <a:xfrm>
          <a:off x="0" y="0"/>
          <a:ext cx="0" cy="0"/>
          <a:chOff x="0" y="0"/>
          <a:chExt cx="0" cy="0"/>
        </a:xfrm>
      </p:grpSpPr>
      <p:sp>
        <p:nvSpPr>
          <p:cNvPr id="94" name="Google Shape;94;p2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2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96" name="Google Shape;96;p2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7" name="Google Shape;97;p2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98" name="Google Shape;98;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sp>
        <p:nvSpPr>
          <p:cNvPr id="100" name="Google Shape;100;p2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101" name="Google Shape;101;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2" name="Shape 102"/>
        <p:cNvGrpSpPr/>
        <p:nvPr/>
      </p:nvGrpSpPr>
      <p:grpSpPr>
        <a:xfrm>
          <a:off x="0" y="0"/>
          <a:ext cx="0" cy="0"/>
          <a:chOff x="0" y="0"/>
          <a:chExt cx="0" cy="0"/>
        </a:xfrm>
      </p:grpSpPr>
      <p:sp>
        <p:nvSpPr>
          <p:cNvPr id="103" name="Google Shape;103;p2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04" name="Google Shape;104;p2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105" name="Google Shape;105;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6" name="Shape 106"/>
        <p:cNvGrpSpPr/>
        <p:nvPr/>
      </p:nvGrpSpPr>
      <p:grpSpPr>
        <a:xfrm>
          <a:off x="0" y="0"/>
          <a:ext cx="0" cy="0"/>
          <a:chOff x="0" y="0"/>
          <a:chExt cx="0" cy="0"/>
        </a:xfrm>
      </p:grpSpPr>
      <p:sp>
        <p:nvSpPr>
          <p:cNvPr id="107" name="Google Shape;107;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8" name="Shape 108"/>
        <p:cNvGrpSpPr/>
        <p:nvPr/>
      </p:nvGrpSpPr>
      <p:grpSpPr>
        <a:xfrm>
          <a:off x="0" y="0"/>
          <a:ext cx="0" cy="0"/>
          <a:chOff x="0" y="0"/>
          <a:chExt cx="0" cy="0"/>
        </a:xfrm>
      </p:grpSpPr>
      <p:sp>
        <p:nvSpPr>
          <p:cNvPr id="109" name="Google Shape;109;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sz="1300">
                <a:latin typeface="EB Garamond"/>
                <a:ea typeface="EB Garamond"/>
                <a:cs typeface="EB Garamond"/>
                <a:sym typeface="EB Garamond"/>
              </a:defRPr>
            </a:lvl1pPr>
            <a:lvl2pPr lvl="1">
              <a:buNone/>
              <a:defRPr sz="1300">
                <a:latin typeface="EB Garamond"/>
                <a:ea typeface="EB Garamond"/>
                <a:cs typeface="EB Garamond"/>
                <a:sym typeface="EB Garamond"/>
              </a:defRPr>
            </a:lvl2pPr>
            <a:lvl3pPr lvl="2">
              <a:buNone/>
              <a:defRPr sz="1300">
                <a:latin typeface="EB Garamond"/>
                <a:ea typeface="EB Garamond"/>
                <a:cs typeface="EB Garamond"/>
                <a:sym typeface="EB Garamond"/>
              </a:defRPr>
            </a:lvl3pPr>
            <a:lvl4pPr lvl="3">
              <a:buNone/>
              <a:defRPr sz="1300">
                <a:latin typeface="EB Garamond"/>
                <a:ea typeface="EB Garamond"/>
                <a:cs typeface="EB Garamond"/>
                <a:sym typeface="EB Garamond"/>
              </a:defRPr>
            </a:lvl4pPr>
            <a:lvl5pPr lvl="4">
              <a:buNone/>
              <a:defRPr sz="1300">
                <a:latin typeface="EB Garamond"/>
                <a:ea typeface="EB Garamond"/>
                <a:cs typeface="EB Garamond"/>
                <a:sym typeface="EB Garamond"/>
              </a:defRPr>
            </a:lvl5pPr>
            <a:lvl6pPr lvl="5">
              <a:buNone/>
              <a:defRPr sz="1300">
                <a:latin typeface="EB Garamond"/>
                <a:ea typeface="EB Garamond"/>
                <a:cs typeface="EB Garamond"/>
                <a:sym typeface="EB Garamond"/>
              </a:defRPr>
            </a:lvl6pPr>
            <a:lvl7pPr lvl="6">
              <a:buNone/>
              <a:defRPr sz="1300">
                <a:latin typeface="EB Garamond"/>
                <a:ea typeface="EB Garamond"/>
                <a:cs typeface="EB Garamond"/>
                <a:sym typeface="EB Garamond"/>
              </a:defRPr>
            </a:lvl7pPr>
            <a:lvl8pPr lvl="7">
              <a:buNone/>
              <a:defRPr sz="1300">
                <a:latin typeface="EB Garamond"/>
                <a:ea typeface="EB Garamond"/>
                <a:cs typeface="EB Garamond"/>
                <a:sym typeface="EB Garamond"/>
              </a:defRPr>
            </a:lvl8pPr>
            <a:lvl9pPr lvl="8">
              <a:buNone/>
              <a:defRPr sz="1300">
                <a:latin typeface="EB Garamond"/>
                <a:ea typeface="EB Garamond"/>
                <a:cs typeface="EB Garamond"/>
                <a:sym typeface="EB Garamon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10.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6" Type="http://schemas.openxmlformats.org/officeDocument/2006/relationships/theme" Target="../theme/theme3.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EB Garamond"/>
              <a:buNone/>
              <a:defRPr b="0" i="0" sz="2800" u="none" cap="none" strike="noStrike">
                <a:solidFill>
                  <a:schemeClr val="dk1"/>
                </a:solidFill>
                <a:latin typeface="EB Garamond"/>
                <a:ea typeface="EB Garamond"/>
                <a:cs typeface="EB Garamond"/>
                <a:sym typeface="EB Garamond"/>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EB Garamond"/>
              <a:buChar char="●"/>
              <a:defRPr b="0" i="0" sz="1800" u="none" cap="none" strike="noStrike">
                <a:solidFill>
                  <a:schemeClr val="dk2"/>
                </a:solidFill>
                <a:latin typeface="EB Garamond"/>
                <a:ea typeface="EB Garamond"/>
                <a:cs typeface="EB Garamond"/>
                <a:sym typeface="EB Garamond"/>
              </a:defRPr>
            </a:lvl1pPr>
            <a:lvl2pPr indent="-317500" lvl="1" marL="914400" marR="0" rtl="0" algn="l">
              <a:lnSpc>
                <a:spcPct val="115000"/>
              </a:lnSpc>
              <a:spcBef>
                <a:spcPts val="1600"/>
              </a:spcBef>
              <a:spcAft>
                <a:spcPts val="0"/>
              </a:spcAft>
              <a:buClr>
                <a:schemeClr val="dk2"/>
              </a:buClr>
              <a:buSzPts val="1400"/>
              <a:buFont typeface="EB Garamond"/>
              <a:buChar char="○"/>
              <a:defRPr b="0" i="0" sz="1400" u="none" cap="none" strike="noStrike">
                <a:solidFill>
                  <a:schemeClr val="dk2"/>
                </a:solidFill>
                <a:latin typeface="EB Garamond"/>
                <a:ea typeface="EB Garamond"/>
                <a:cs typeface="EB Garamond"/>
                <a:sym typeface="EB Garamond"/>
              </a:defRPr>
            </a:lvl2pPr>
            <a:lvl3pPr indent="-317500" lvl="2" marL="1371600" marR="0" rtl="0" algn="l">
              <a:lnSpc>
                <a:spcPct val="115000"/>
              </a:lnSpc>
              <a:spcBef>
                <a:spcPts val="1600"/>
              </a:spcBef>
              <a:spcAft>
                <a:spcPts val="0"/>
              </a:spcAft>
              <a:buClr>
                <a:schemeClr val="dk2"/>
              </a:buClr>
              <a:buSzPts val="1400"/>
              <a:buFont typeface="EB Garamond"/>
              <a:buChar char="■"/>
              <a:defRPr b="0" i="0" sz="1400" u="none" cap="none" strike="noStrike">
                <a:solidFill>
                  <a:schemeClr val="dk2"/>
                </a:solidFill>
                <a:latin typeface="EB Garamond"/>
                <a:ea typeface="EB Garamond"/>
                <a:cs typeface="EB Garamond"/>
                <a:sym typeface="EB Garamond"/>
              </a:defRPr>
            </a:lvl3pPr>
            <a:lvl4pPr indent="-317500" lvl="3" marL="1828800" marR="0" rtl="0" algn="l">
              <a:lnSpc>
                <a:spcPct val="115000"/>
              </a:lnSpc>
              <a:spcBef>
                <a:spcPts val="1600"/>
              </a:spcBef>
              <a:spcAft>
                <a:spcPts val="0"/>
              </a:spcAft>
              <a:buClr>
                <a:schemeClr val="dk2"/>
              </a:buClr>
              <a:buSzPts val="1400"/>
              <a:buFont typeface="EB Garamond"/>
              <a:buChar char="●"/>
              <a:defRPr b="0" i="0" sz="1400" u="none" cap="none" strike="noStrike">
                <a:solidFill>
                  <a:schemeClr val="dk2"/>
                </a:solidFill>
                <a:latin typeface="EB Garamond"/>
                <a:ea typeface="EB Garamond"/>
                <a:cs typeface="EB Garamond"/>
                <a:sym typeface="EB Garamond"/>
              </a:defRPr>
            </a:lvl4pPr>
            <a:lvl5pPr indent="-317500" lvl="4" marL="2286000" marR="0" rtl="0" algn="l">
              <a:lnSpc>
                <a:spcPct val="115000"/>
              </a:lnSpc>
              <a:spcBef>
                <a:spcPts val="1600"/>
              </a:spcBef>
              <a:spcAft>
                <a:spcPts val="0"/>
              </a:spcAft>
              <a:buClr>
                <a:schemeClr val="dk2"/>
              </a:buClr>
              <a:buSzPts val="1400"/>
              <a:buFont typeface="EB Garamond"/>
              <a:buChar char="○"/>
              <a:defRPr b="0" i="0" sz="1400" u="none" cap="none" strike="noStrike">
                <a:solidFill>
                  <a:schemeClr val="dk2"/>
                </a:solidFill>
                <a:latin typeface="EB Garamond"/>
                <a:ea typeface="EB Garamond"/>
                <a:cs typeface="EB Garamond"/>
                <a:sym typeface="EB Garamond"/>
              </a:defRPr>
            </a:lvl5pPr>
            <a:lvl6pPr indent="-317500" lvl="5" marL="2743200" marR="0" rtl="0" algn="l">
              <a:lnSpc>
                <a:spcPct val="115000"/>
              </a:lnSpc>
              <a:spcBef>
                <a:spcPts val="1600"/>
              </a:spcBef>
              <a:spcAft>
                <a:spcPts val="0"/>
              </a:spcAft>
              <a:buClr>
                <a:schemeClr val="dk2"/>
              </a:buClr>
              <a:buSzPts val="1400"/>
              <a:buFont typeface="EB Garamond"/>
              <a:buChar char="■"/>
              <a:defRPr b="0" i="0" sz="1400" u="none" cap="none" strike="noStrike">
                <a:solidFill>
                  <a:schemeClr val="dk2"/>
                </a:solidFill>
                <a:latin typeface="EB Garamond"/>
                <a:ea typeface="EB Garamond"/>
                <a:cs typeface="EB Garamond"/>
                <a:sym typeface="EB Garamond"/>
              </a:defRPr>
            </a:lvl6pPr>
            <a:lvl7pPr indent="-317500" lvl="6" marL="3200400" marR="0" rtl="0" algn="l">
              <a:lnSpc>
                <a:spcPct val="115000"/>
              </a:lnSpc>
              <a:spcBef>
                <a:spcPts val="1600"/>
              </a:spcBef>
              <a:spcAft>
                <a:spcPts val="0"/>
              </a:spcAft>
              <a:buClr>
                <a:schemeClr val="dk2"/>
              </a:buClr>
              <a:buSzPts val="1400"/>
              <a:buFont typeface="EB Garamond"/>
              <a:buChar char="●"/>
              <a:defRPr b="0" i="0" sz="1400" u="none" cap="none" strike="noStrike">
                <a:solidFill>
                  <a:schemeClr val="dk2"/>
                </a:solidFill>
                <a:latin typeface="EB Garamond"/>
                <a:ea typeface="EB Garamond"/>
                <a:cs typeface="EB Garamond"/>
                <a:sym typeface="EB Garamond"/>
              </a:defRPr>
            </a:lvl7pPr>
            <a:lvl8pPr indent="-317500" lvl="7" marL="3657600" marR="0" rtl="0" algn="l">
              <a:lnSpc>
                <a:spcPct val="115000"/>
              </a:lnSpc>
              <a:spcBef>
                <a:spcPts val="1600"/>
              </a:spcBef>
              <a:spcAft>
                <a:spcPts val="0"/>
              </a:spcAft>
              <a:buClr>
                <a:schemeClr val="dk2"/>
              </a:buClr>
              <a:buSzPts val="1400"/>
              <a:buFont typeface="EB Garamond"/>
              <a:buChar char="○"/>
              <a:defRPr b="0" i="0" sz="1400" u="none" cap="none" strike="noStrike">
                <a:solidFill>
                  <a:schemeClr val="dk2"/>
                </a:solidFill>
                <a:latin typeface="EB Garamond"/>
                <a:ea typeface="EB Garamond"/>
                <a:cs typeface="EB Garamond"/>
                <a:sym typeface="EB Garamond"/>
              </a:defRPr>
            </a:lvl8pPr>
            <a:lvl9pPr indent="-317500" lvl="8" marL="4114800" marR="0" rtl="0" algn="l">
              <a:lnSpc>
                <a:spcPct val="115000"/>
              </a:lnSpc>
              <a:spcBef>
                <a:spcPts val="1600"/>
              </a:spcBef>
              <a:spcAft>
                <a:spcPts val="1600"/>
              </a:spcAft>
              <a:buClr>
                <a:schemeClr val="dk2"/>
              </a:buClr>
              <a:buSzPts val="1400"/>
              <a:buFont typeface="EB Garamond"/>
              <a:buChar char="■"/>
              <a:defRPr b="0" i="0" sz="1400" u="none" cap="none" strike="noStrike">
                <a:solidFill>
                  <a:schemeClr val="dk2"/>
                </a:solidFill>
                <a:latin typeface="EB Garamond"/>
                <a:ea typeface="EB Garamond"/>
                <a:cs typeface="EB Garamond"/>
                <a:sym typeface="EB Garamond"/>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54" name="Google Shape;54;p13"/>
          <p:cNvPicPr preferRelativeResize="0"/>
          <p:nvPr/>
        </p:nvPicPr>
        <p:blipFill rotWithShape="1">
          <a:blip r:embed="rId1">
            <a:alphaModFix/>
          </a:blip>
          <a:srcRect b="0" l="0" r="0" t="0"/>
          <a:stretch/>
        </p:blipFill>
        <p:spPr>
          <a:xfrm>
            <a:off x="7487657" y="152400"/>
            <a:ext cx="1503936" cy="3936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4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37.png"/><Relationship Id="rId5" Type="http://schemas.openxmlformats.org/officeDocument/2006/relationships/hyperlink" Target="https://github.com/ozanciga/self-supervised-histopathology/"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33.png"/><Relationship Id="rId5"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image" Target="../media/image24.png"/><Relationship Id="rId5"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image" Target="../media/image29.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 Id="rId3" Type="http://schemas.openxmlformats.org/officeDocument/2006/relationships/image" Target="../media/image34.png"/><Relationship Id="rId4" Type="http://schemas.openxmlformats.org/officeDocument/2006/relationships/image" Target="../media/image30.png"/><Relationship Id="rId5"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image" Target="../media/image47.png"/><Relationship Id="rId4" Type="http://schemas.openxmlformats.org/officeDocument/2006/relationships/image" Target="../media/image38.png"/><Relationship Id="rId5" Type="http://schemas.openxmlformats.org/officeDocument/2006/relationships/image" Target="../media/image36.png"/><Relationship Id="rId6"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 Id="rId3"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 Id="rId3" Type="http://schemas.openxmlformats.org/officeDocument/2006/relationships/image" Target="../media/image44.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 Id="rId3" Type="http://schemas.openxmlformats.org/officeDocument/2006/relationships/image" Target="../media/image6.jpg"/><Relationship Id="rId4" Type="http://schemas.openxmlformats.org/officeDocument/2006/relationships/image" Target="../media/image3.jpg"/><Relationship Id="rId5" Type="http://schemas.openxmlformats.org/officeDocument/2006/relationships/image" Target="../media/image1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 Id="rId3" Type="http://schemas.openxmlformats.org/officeDocument/2006/relationships/image" Target="../media/image35.png"/><Relationship Id="rId4" Type="http://schemas.openxmlformats.org/officeDocument/2006/relationships/hyperlink" Target="https://github.com/lukemelas/PyTorch-Pretrained-ViT/issues/16"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 Id="rId3" Type="http://schemas.openxmlformats.org/officeDocument/2006/relationships/image" Target="../media/image46.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27.png"/><Relationship Id="rId5" Type="http://schemas.openxmlformats.org/officeDocument/2006/relationships/hyperlink" Target="https://www.healthcatalyst.com/insights/5-reasons-healthcare-data-is-difficult-to-measure"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5.jpg"/><Relationship Id="rId4" Type="http://schemas.openxmlformats.org/officeDocument/2006/relationships/image" Target="../media/image7.jpg"/><Relationship Id="rId5" Type="http://schemas.openxmlformats.org/officeDocument/2006/relationships/image" Target="../media/image2.jpg"/><Relationship Id="rId6" Type="http://schemas.openxmlformats.org/officeDocument/2006/relationships/image" Target="../media/image2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13" name="Shape 113"/>
        <p:cNvGrpSpPr/>
        <p:nvPr/>
      </p:nvGrpSpPr>
      <p:grpSpPr>
        <a:xfrm>
          <a:off x="0" y="0"/>
          <a:ext cx="0" cy="0"/>
          <a:chOff x="0" y="0"/>
          <a:chExt cx="0" cy="0"/>
        </a:xfrm>
      </p:grpSpPr>
      <p:pic>
        <p:nvPicPr>
          <p:cNvPr descr="Koc University Employee Benefits and Perks | Glassdoor" id="114" name="Google Shape;114;p28"/>
          <p:cNvPicPr preferRelativeResize="0"/>
          <p:nvPr/>
        </p:nvPicPr>
        <p:blipFill rotWithShape="1">
          <a:blip r:embed="rId3">
            <a:alphaModFix/>
          </a:blip>
          <a:srcRect b="0" l="0" r="0" t="0"/>
          <a:stretch/>
        </p:blipFill>
        <p:spPr>
          <a:xfrm>
            <a:off x="7839985" y="3980982"/>
            <a:ext cx="1162518" cy="1162518"/>
          </a:xfrm>
          <a:prstGeom prst="rect">
            <a:avLst/>
          </a:prstGeom>
          <a:noFill/>
          <a:ln>
            <a:noFill/>
          </a:ln>
        </p:spPr>
      </p:pic>
      <p:pic>
        <p:nvPicPr>
          <p:cNvPr id="115" name="Google Shape;115;p28"/>
          <p:cNvPicPr preferRelativeResize="0"/>
          <p:nvPr/>
        </p:nvPicPr>
        <p:blipFill rotWithShape="1">
          <a:blip r:embed="rId4">
            <a:alphaModFix/>
          </a:blip>
          <a:srcRect b="31291" l="0" r="-603" t="16625"/>
          <a:stretch/>
        </p:blipFill>
        <p:spPr>
          <a:xfrm>
            <a:off x="3450450" y="0"/>
            <a:ext cx="5728101" cy="4013573"/>
          </a:xfrm>
          <a:prstGeom prst="rect">
            <a:avLst/>
          </a:prstGeom>
          <a:noFill/>
          <a:ln>
            <a:noFill/>
          </a:ln>
        </p:spPr>
      </p:pic>
      <p:sp>
        <p:nvSpPr>
          <p:cNvPr id="116" name="Google Shape;116;p28"/>
          <p:cNvSpPr/>
          <p:nvPr/>
        </p:nvSpPr>
        <p:spPr>
          <a:xfrm>
            <a:off x="0" y="-350"/>
            <a:ext cx="6405686" cy="5143859"/>
          </a:xfrm>
          <a:custGeom>
            <a:rect b="b" l="l" r="r" t="t"/>
            <a:pathLst>
              <a:path extrusionOk="0" h="6858478" w="8896786">
                <a:moveTo>
                  <a:pt x="1472231" y="6858478"/>
                </a:moveTo>
                <a:lnTo>
                  <a:pt x="8896786" y="6858478"/>
                </a:lnTo>
                <a:lnTo>
                  <a:pt x="5720411" y="0"/>
                </a:lnTo>
                <a:lnTo>
                  <a:pt x="5714834" y="0"/>
                </a:lnTo>
                <a:lnTo>
                  <a:pt x="4648606" y="0"/>
                </a:lnTo>
                <a:lnTo>
                  <a:pt x="0" y="0"/>
                </a:lnTo>
                <a:lnTo>
                  <a:pt x="0" y="6857915"/>
                </a:lnTo>
                <a:lnTo>
                  <a:pt x="1472491" y="6857915"/>
                </a:lnTo>
                <a:close/>
              </a:path>
            </a:pathLst>
          </a:custGeom>
          <a:solidFill>
            <a:srgbClr val="262626">
              <a:alpha val="6980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7" name="Google Shape;117;p28"/>
          <p:cNvSpPr/>
          <p:nvPr/>
        </p:nvSpPr>
        <p:spPr>
          <a:xfrm>
            <a:off x="0" y="-350"/>
            <a:ext cx="5728096" cy="5143859"/>
          </a:xfrm>
          <a:custGeom>
            <a:rect b="b" l="l" r="r" t="t"/>
            <a:pathLst>
              <a:path extrusionOk="0" h="6858479" w="8096249">
                <a:moveTo>
                  <a:pt x="0" y="6858479"/>
                </a:moveTo>
                <a:lnTo>
                  <a:pt x="2130297" y="6858479"/>
                </a:lnTo>
                <a:lnTo>
                  <a:pt x="2130297" y="6858478"/>
                </a:lnTo>
                <a:lnTo>
                  <a:pt x="8096249" y="6858478"/>
                </a:lnTo>
                <a:lnTo>
                  <a:pt x="4919874" y="0"/>
                </a:lnTo>
                <a:lnTo>
                  <a:pt x="4914297" y="0"/>
                </a:lnTo>
                <a:lnTo>
                  <a:pt x="3848069" y="0"/>
                </a:lnTo>
                <a:lnTo>
                  <a:pt x="18197" y="0"/>
                </a:lnTo>
                <a:lnTo>
                  <a:pt x="18197" y="479"/>
                </a:lnTo>
                <a:lnTo>
                  <a:pt x="0" y="479"/>
                </a:lnTo>
                <a:close/>
              </a:path>
            </a:pathLst>
          </a:custGeom>
          <a:solidFill>
            <a:srgbClr val="262626"/>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FFFFFF"/>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8" name="Google Shape;118;p28"/>
          <p:cNvSpPr txBox="1"/>
          <p:nvPr/>
        </p:nvSpPr>
        <p:spPr>
          <a:xfrm>
            <a:off x="229950" y="1627725"/>
            <a:ext cx="3849300" cy="1223100"/>
          </a:xfrm>
          <a:prstGeom prst="rect">
            <a:avLst/>
          </a:prstGeom>
          <a:noFill/>
          <a:ln>
            <a:noFill/>
          </a:ln>
        </p:spPr>
        <p:txBody>
          <a:bodyPr anchorCtr="0" anchor="ctr" bIns="34275" lIns="68575" spcFirstLastPara="1" rIns="68575" wrap="square" tIns="34275">
            <a:noAutofit/>
          </a:bodyPr>
          <a:lstStyle/>
          <a:p>
            <a:pPr indent="0" lvl="0" marL="0" rtl="0" algn="ctr">
              <a:spcBef>
                <a:spcPts val="0"/>
              </a:spcBef>
              <a:spcAft>
                <a:spcPts val="0"/>
              </a:spcAft>
              <a:buSzPts val="852"/>
              <a:buNone/>
            </a:pPr>
            <a:r>
              <a:rPr b="1" lang="en" sz="2200">
                <a:solidFill>
                  <a:schemeClr val="lt1"/>
                </a:solidFill>
                <a:latin typeface="Trebuchet MS"/>
                <a:ea typeface="Trebuchet MS"/>
                <a:cs typeface="Trebuchet MS"/>
                <a:sym typeface="Trebuchet MS"/>
              </a:rPr>
              <a:t>Adapting Self-Supervised Learning to Histopathology Image Classification</a:t>
            </a:r>
            <a:endParaRPr sz="2200">
              <a:solidFill>
                <a:srgbClr val="FFFFFF"/>
              </a:solidFill>
              <a:latin typeface="Trebuchet MS"/>
              <a:ea typeface="Trebuchet MS"/>
              <a:cs typeface="Trebuchet MS"/>
              <a:sym typeface="Trebuchet MS"/>
            </a:endParaRPr>
          </a:p>
        </p:txBody>
      </p:sp>
      <p:sp>
        <p:nvSpPr>
          <p:cNvPr id="119" name="Google Shape;119;p28"/>
          <p:cNvSpPr txBox="1"/>
          <p:nvPr/>
        </p:nvSpPr>
        <p:spPr>
          <a:xfrm>
            <a:off x="530547" y="3669044"/>
            <a:ext cx="3248100" cy="994200"/>
          </a:xfrm>
          <a:prstGeom prst="rect">
            <a:avLst/>
          </a:prstGeom>
          <a:noFill/>
          <a:ln>
            <a:noFill/>
          </a:ln>
        </p:spPr>
        <p:txBody>
          <a:bodyPr anchorCtr="0" anchor="ctr" bIns="34275" lIns="68575" spcFirstLastPara="1" rIns="68575" wrap="square" tIns="34275">
            <a:noAutofit/>
          </a:bodyPr>
          <a:lstStyle/>
          <a:p>
            <a:pPr indent="0" lvl="0" marL="0" rtl="0" algn="l">
              <a:lnSpc>
                <a:spcPct val="90000"/>
              </a:lnSpc>
              <a:spcBef>
                <a:spcPts val="0"/>
              </a:spcBef>
              <a:spcAft>
                <a:spcPts val="0"/>
              </a:spcAft>
              <a:buNone/>
            </a:pPr>
            <a:r>
              <a:rPr b="1" lang="en">
                <a:solidFill>
                  <a:srgbClr val="FFFFFF"/>
                </a:solidFill>
                <a:latin typeface="Trebuchet MS"/>
                <a:ea typeface="Trebuchet MS"/>
                <a:cs typeface="Trebuchet MS"/>
                <a:sym typeface="Trebuchet MS"/>
              </a:rPr>
              <a:t>Selahattin Cansız</a:t>
            </a:r>
            <a:endParaRPr b="1">
              <a:solidFill>
                <a:srgbClr val="FFFFFF"/>
              </a:solidFill>
              <a:latin typeface="Trebuchet MS"/>
              <a:ea typeface="Trebuchet MS"/>
              <a:cs typeface="Trebuchet MS"/>
              <a:sym typeface="Trebuchet MS"/>
            </a:endParaRPr>
          </a:p>
          <a:p>
            <a:pPr indent="0" lvl="0" marL="0" rtl="0" algn="l">
              <a:lnSpc>
                <a:spcPct val="90000"/>
              </a:lnSpc>
              <a:spcBef>
                <a:spcPts val="800"/>
              </a:spcBef>
              <a:spcAft>
                <a:spcPts val="0"/>
              </a:spcAft>
              <a:buNone/>
            </a:pPr>
            <a:r>
              <a:rPr b="1" lang="en">
                <a:solidFill>
                  <a:srgbClr val="FFFFFF"/>
                </a:solidFill>
                <a:latin typeface="Trebuchet MS"/>
                <a:ea typeface="Trebuchet MS"/>
                <a:cs typeface="Trebuchet MS"/>
                <a:sym typeface="Trebuchet MS"/>
              </a:rPr>
              <a:t>Mehmet Bahadır Erden</a:t>
            </a:r>
            <a:endParaRPr b="1">
              <a:solidFill>
                <a:srgbClr val="FFFFFF"/>
              </a:solidFill>
              <a:latin typeface="Trebuchet MS"/>
              <a:ea typeface="Trebuchet MS"/>
              <a:cs typeface="Trebuchet MS"/>
              <a:sym typeface="Trebuchet MS"/>
            </a:endParaRPr>
          </a:p>
          <a:p>
            <a:pPr indent="0" lvl="0" marL="0" rtl="0" algn="l">
              <a:lnSpc>
                <a:spcPct val="90000"/>
              </a:lnSpc>
              <a:spcBef>
                <a:spcPts val="800"/>
              </a:spcBef>
              <a:spcAft>
                <a:spcPts val="0"/>
              </a:spcAft>
              <a:buNone/>
            </a:pPr>
            <a:r>
              <a:rPr b="1" lang="en">
                <a:solidFill>
                  <a:srgbClr val="FFFFFF"/>
                </a:solidFill>
                <a:latin typeface="Trebuchet MS"/>
                <a:ea typeface="Trebuchet MS"/>
                <a:cs typeface="Trebuchet MS"/>
                <a:sym typeface="Trebuchet MS"/>
              </a:rPr>
              <a:t>Osman Batur İnce</a:t>
            </a:r>
            <a:endParaRPr b="1">
              <a:solidFill>
                <a:srgbClr val="FFFFFF"/>
              </a:solidFill>
              <a:latin typeface="Trebuchet MS"/>
              <a:ea typeface="Trebuchet MS"/>
              <a:cs typeface="Trebuchet MS"/>
              <a:sym typeface="Trebuchet MS"/>
            </a:endParaRPr>
          </a:p>
        </p:txBody>
      </p:sp>
      <p:sp>
        <p:nvSpPr>
          <p:cNvPr id="120" name="Google Shape;120;p28"/>
          <p:cNvSpPr txBox="1"/>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sz="900">
                <a:solidFill>
                  <a:srgbClr val="FFFFFF"/>
                </a:solidFill>
                <a:latin typeface="Calibri"/>
                <a:ea typeface="Calibri"/>
                <a:cs typeface="Calibri"/>
                <a:sym typeface="Calibri"/>
              </a:rPr>
              <a:t>‹#›</a:t>
            </a:fld>
            <a:endParaRPr sz="900">
              <a:solidFill>
                <a:srgbClr val="FFFFFF"/>
              </a:solidFill>
              <a:latin typeface="Calibri"/>
              <a:ea typeface="Calibri"/>
              <a:cs typeface="Calibri"/>
              <a:sym typeface="Calibri"/>
            </a:endParaRPr>
          </a:p>
        </p:txBody>
      </p:sp>
      <p:sp>
        <p:nvSpPr>
          <p:cNvPr id="121" name="Google Shape;121;p28"/>
          <p:cNvSpPr txBox="1"/>
          <p:nvPr/>
        </p:nvSpPr>
        <p:spPr>
          <a:xfrm>
            <a:off x="6864300" y="4013575"/>
            <a:ext cx="2279700" cy="1923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i="0" lang="en" sz="800" u="none" cap="none" strike="noStrike">
                <a:solidFill>
                  <a:srgbClr val="4D4D4D"/>
                </a:solidFill>
                <a:latin typeface="Calibri"/>
                <a:ea typeface="Calibri"/>
                <a:cs typeface="Calibri"/>
                <a:sym typeface="Calibri"/>
              </a:rPr>
              <a:t>Image is taken from </a:t>
            </a:r>
            <a:r>
              <a:rPr lang="en" sz="800">
                <a:solidFill>
                  <a:srgbClr val="4D4D4D"/>
                </a:solidFill>
                <a:latin typeface="Calibri"/>
                <a:ea typeface="Calibri"/>
                <a:cs typeface="Calibri"/>
                <a:sym typeface="Calibri"/>
              </a:rPr>
              <a:t>Heather Barnes on Unsplash</a:t>
            </a:r>
            <a:endParaRPr b="0" i="0" sz="800" u="none" cap="none" strike="noStrike">
              <a:solidFill>
                <a:srgbClr val="4D4D4D"/>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7"/>
          <p:cNvSpPr txBox="1"/>
          <p:nvPr>
            <p:ph type="title"/>
          </p:nvPr>
        </p:nvSpPr>
        <p:spPr>
          <a:xfrm>
            <a:off x="311700" y="1676400"/>
            <a:ext cx="8520600" cy="179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rebuchet MS"/>
                <a:ea typeface="Trebuchet MS"/>
                <a:cs typeface="Trebuchet MS"/>
                <a:sym typeface="Trebuchet MS"/>
              </a:rPr>
              <a:t>Methodologies </a:t>
            </a:r>
            <a:endParaRPr b="1">
              <a:latin typeface="Trebuchet MS"/>
              <a:ea typeface="Trebuchet MS"/>
              <a:cs typeface="Trebuchet MS"/>
              <a:sym typeface="Trebuchet M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8"/>
          <p:cNvSpPr txBox="1"/>
          <p:nvPr/>
        </p:nvSpPr>
        <p:spPr>
          <a:xfrm>
            <a:off x="628650" y="176700"/>
            <a:ext cx="48381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b="1" lang="en" sz="2700">
                <a:latin typeface="Trebuchet MS"/>
                <a:ea typeface="Trebuchet MS"/>
                <a:cs typeface="Trebuchet MS"/>
                <a:sym typeface="Trebuchet MS"/>
              </a:rPr>
              <a:t>Selected Model</a:t>
            </a:r>
            <a:endParaRPr b="1" sz="2700">
              <a:latin typeface="Trebuchet MS"/>
              <a:ea typeface="Trebuchet MS"/>
              <a:cs typeface="Trebuchet MS"/>
              <a:sym typeface="Trebuchet MS"/>
            </a:endParaRPr>
          </a:p>
        </p:txBody>
      </p:sp>
      <p:sp>
        <p:nvSpPr>
          <p:cNvPr id="245" name="Google Shape;245;p38"/>
          <p:cNvSpPr txBox="1"/>
          <p:nvPr/>
        </p:nvSpPr>
        <p:spPr>
          <a:xfrm>
            <a:off x="381450" y="1170900"/>
            <a:ext cx="8762400" cy="2016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solidFill>
                  <a:schemeClr val="dk1"/>
                </a:solidFill>
                <a:latin typeface="Trebuchet MS"/>
                <a:ea typeface="Trebuchet MS"/>
                <a:cs typeface="Trebuchet MS"/>
                <a:sym typeface="Trebuchet MS"/>
              </a:rPr>
              <a:t>KNOWLEDGE DISTILLATION (DINO)</a:t>
            </a:r>
            <a:endParaRPr b="1">
              <a:solidFill>
                <a:schemeClr val="dk1"/>
              </a:solidFill>
              <a:latin typeface="Trebuchet MS"/>
              <a:ea typeface="Trebuchet MS"/>
              <a:cs typeface="Trebuchet MS"/>
              <a:sym typeface="Trebuchet MS"/>
            </a:endParaRPr>
          </a:p>
          <a:p>
            <a:pPr indent="-304800" lvl="0" marL="457200" rtl="0" algn="l">
              <a:lnSpc>
                <a:spcPct val="150000"/>
              </a:lnSpc>
              <a:spcBef>
                <a:spcPts val="0"/>
              </a:spcBef>
              <a:spcAft>
                <a:spcPts val="0"/>
              </a:spcAft>
              <a:buClr>
                <a:schemeClr val="dk1"/>
              </a:buClr>
              <a:buSzPts val="1200"/>
              <a:buFont typeface="Trebuchet MS"/>
              <a:buChar char="●"/>
            </a:pPr>
            <a:r>
              <a:rPr lang="en">
                <a:solidFill>
                  <a:schemeClr val="dk1"/>
                </a:solidFill>
                <a:latin typeface="Trebuchet MS"/>
                <a:ea typeface="Trebuchet MS"/>
                <a:cs typeface="Trebuchet MS"/>
                <a:sym typeface="Trebuchet MS"/>
              </a:rPr>
              <a:t>Student and teacher networks (Same arch., different params)</a:t>
            </a:r>
            <a:endParaRPr>
              <a:solidFill>
                <a:schemeClr val="dk1"/>
              </a:solidFill>
              <a:latin typeface="Trebuchet MS"/>
              <a:ea typeface="Trebuchet MS"/>
              <a:cs typeface="Trebuchet MS"/>
              <a:sym typeface="Trebuchet MS"/>
            </a:endParaRPr>
          </a:p>
          <a:p>
            <a:pPr indent="-304800" lvl="0" marL="457200" rtl="0" algn="l">
              <a:lnSpc>
                <a:spcPct val="150000"/>
              </a:lnSpc>
              <a:spcBef>
                <a:spcPts val="0"/>
              </a:spcBef>
              <a:spcAft>
                <a:spcPts val="0"/>
              </a:spcAft>
              <a:buClr>
                <a:schemeClr val="dk1"/>
              </a:buClr>
              <a:buSzPts val="1200"/>
              <a:buFont typeface="Trebuchet MS"/>
              <a:buChar char="●"/>
            </a:pPr>
            <a:r>
              <a:rPr lang="en">
                <a:solidFill>
                  <a:schemeClr val="dk1"/>
                </a:solidFill>
                <a:latin typeface="Trebuchet MS"/>
                <a:ea typeface="Trebuchet MS"/>
                <a:cs typeface="Trebuchet MS"/>
                <a:sym typeface="Trebuchet MS"/>
              </a:rPr>
              <a:t>Pass two different augmented views of an input to networks</a:t>
            </a:r>
            <a:endParaRPr>
              <a:solidFill>
                <a:schemeClr val="dk1"/>
              </a:solidFill>
              <a:latin typeface="Trebuchet MS"/>
              <a:ea typeface="Trebuchet MS"/>
              <a:cs typeface="Trebuchet MS"/>
              <a:sym typeface="Trebuchet MS"/>
            </a:endParaRPr>
          </a:p>
          <a:p>
            <a:pPr indent="-304800" lvl="0" marL="457200" rtl="0" algn="l">
              <a:lnSpc>
                <a:spcPct val="150000"/>
              </a:lnSpc>
              <a:spcBef>
                <a:spcPts val="0"/>
              </a:spcBef>
              <a:spcAft>
                <a:spcPts val="0"/>
              </a:spcAft>
              <a:buClr>
                <a:schemeClr val="dk1"/>
              </a:buClr>
              <a:buSzPts val="1200"/>
              <a:buFont typeface="Trebuchet MS"/>
              <a:buChar char="●"/>
            </a:pPr>
            <a:r>
              <a:rPr lang="en">
                <a:solidFill>
                  <a:schemeClr val="dk1"/>
                </a:solidFill>
                <a:latin typeface="Trebuchet MS"/>
                <a:ea typeface="Trebuchet MS"/>
                <a:cs typeface="Trebuchet MS"/>
                <a:sym typeface="Trebuchet MS"/>
              </a:rPr>
              <a:t>Networks output K-dim features, similarity measured w/CE loss</a:t>
            </a:r>
            <a:endParaRPr>
              <a:solidFill>
                <a:schemeClr val="dk1"/>
              </a:solidFill>
              <a:latin typeface="Trebuchet MS"/>
              <a:ea typeface="Trebuchet MS"/>
              <a:cs typeface="Trebuchet MS"/>
              <a:sym typeface="Trebuchet MS"/>
            </a:endParaRPr>
          </a:p>
          <a:p>
            <a:pPr indent="-304800" lvl="0" marL="457200" rtl="0" algn="l">
              <a:lnSpc>
                <a:spcPct val="150000"/>
              </a:lnSpc>
              <a:spcBef>
                <a:spcPts val="0"/>
              </a:spcBef>
              <a:spcAft>
                <a:spcPts val="0"/>
              </a:spcAft>
              <a:buClr>
                <a:schemeClr val="dk1"/>
              </a:buClr>
              <a:buSzPts val="1200"/>
              <a:buFont typeface="Trebuchet MS"/>
              <a:buChar char="●"/>
            </a:pPr>
            <a:r>
              <a:rPr b="1" lang="en">
                <a:solidFill>
                  <a:schemeClr val="dk1"/>
                </a:solidFill>
                <a:latin typeface="Trebuchet MS"/>
                <a:ea typeface="Trebuchet MS"/>
                <a:cs typeface="Trebuchet MS"/>
                <a:sym typeface="Trebuchet MS"/>
              </a:rPr>
              <a:t>sg → </a:t>
            </a:r>
            <a:r>
              <a:rPr lang="en">
                <a:solidFill>
                  <a:schemeClr val="dk1"/>
                </a:solidFill>
                <a:latin typeface="Trebuchet MS"/>
                <a:ea typeface="Trebuchet MS"/>
                <a:cs typeface="Trebuchet MS"/>
                <a:sym typeface="Trebuchet MS"/>
              </a:rPr>
              <a:t>stop gradient, how do we update teacher parameters?</a:t>
            </a:r>
            <a:endParaRPr>
              <a:solidFill>
                <a:schemeClr val="dk1"/>
              </a:solidFill>
              <a:latin typeface="Trebuchet MS"/>
              <a:ea typeface="Trebuchet MS"/>
              <a:cs typeface="Trebuchet MS"/>
              <a:sym typeface="Trebuchet MS"/>
            </a:endParaRPr>
          </a:p>
          <a:p>
            <a:pPr indent="-304800" lvl="0" marL="457200" rtl="0" algn="l">
              <a:lnSpc>
                <a:spcPct val="150000"/>
              </a:lnSpc>
              <a:spcBef>
                <a:spcPts val="0"/>
              </a:spcBef>
              <a:spcAft>
                <a:spcPts val="0"/>
              </a:spcAft>
              <a:buClr>
                <a:schemeClr val="dk1"/>
              </a:buClr>
              <a:buSzPts val="1200"/>
              <a:buFont typeface="Trebuchet MS"/>
              <a:buChar char="●"/>
            </a:pPr>
            <a:r>
              <a:rPr b="1" lang="en">
                <a:solidFill>
                  <a:schemeClr val="dk1"/>
                </a:solidFill>
                <a:latin typeface="Trebuchet MS"/>
                <a:ea typeface="Trebuchet MS"/>
                <a:cs typeface="Trebuchet MS"/>
                <a:sym typeface="Trebuchet MS"/>
              </a:rPr>
              <a:t>ema → </a:t>
            </a:r>
            <a:r>
              <a:rPr lang="en">
                <a:solidFill>
                  <a:schemeClr val="dk1"/>
                </a:solidFill>
                <a:latin typeface="Trebuchet MS"/>
                <a:ea typeface="Trebuchet MS"/>
                <a:cs typeface="Trebuchet MS"/>
                <a:sym typeface="Trebuchet MS"/>
              </a:rPr>
              <a:t>exponential moving average</a:t>
            </a:r>
            <a:endParaRPr>
              <a:solidFill>
                <a:schemeClr val="dk1"/>
              </a:solidFill>
              <a:latin typeface="Trebuchet MS"/>
              <a:ea typeface="Trebuchet MS"/>
              <a:cs typeface="Trebuchet MS"/>
              <a:sym typeface="Trebuchet MS"/>
            </a:endParaRPr>
          </a:p>
        </p:txBody>
      </p:sp>
      <p:pic>
        <p:nvPicPr>
          <p:cNvPr id="246" name="Google Shape;246;p38"/>
          <p:cNvPicPr preferRelativeResize="0"/>
          <p:nvPr/>
        </p:nvPicPr>
        <p:blipFill rotWithShape="1">
          <a:blip r:embed="rId3">
            <a:alphaModFix/>
          </a:blip>
          <a:srcRect b="0" l="11268" r="0" t="0"/>
          <a:stretch/>
        </p:blipFill>
        <p:spPr>
          <a:xfrm>
            <a:off x="6144300" y="1170900"/>
            <a:ext cx="2999550" cy="3094150"/>
          </a:xfrm>
          <a:prstGeom prst="rect">
            <a:avLst/>
          </a:prstGeom>
          <a:noFill/>
          <a:ln>
            <a:noFill/>
          </a:ln>
        </p:spPr>
      </p:pic>
      <p:sp>
        <p:nvSpPr>
          <p:cNvPr id="247" name="Google Shape;247;p38"/>
          <p:cNvSpPr txBox="1"/>
          <p:nvPr/>
        </p:nvSpPr>
        <p:spPr>
          <a:xfrm>
            <a:off x="1967850" y="4804800"/>
            <a:ext cx="5208300" cy="338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000">
                <a:solidFill>
                  <a:schemeClr val="dk1"/>
                </a:solidFill>
                <a:latin typeface="Trebuchet MS"/>
                <a:ea typeface="Trebuchet MS"/>
                <a:cs typeface="Trebuchet MS"/>
                <a:sym typeface="Trebuchet MS"/>
              </a:rPr>
              <a:t>Emerging Properties in Self-Supervised Vision Transformers</a:t>
            </a:r>
            <a:r>
              <a:rPr b="1" lang="en" sz="1000">
                <a:solidFill>
                  <a:schemeClr val="dk1"/>
                </a:solidFill>
                <a:latin typeface="Trebuchet MS"/>
                <a:ea typeface="Trebuchet MS"/>
                <a:cs typeface="Trebuchet MS"/>
                <a:sym typeface="Trebuchet MS"/>
              </a:rPr>
              <a:t> </a:t>
            </a:r>
            <a:r>
              <a:rPr lang="en" sz="1000">
                <a:solidFill>
                  <a:schemeClr val="dk1"/>
                </a:solidFill>
                <a:latin typeface="Trebuchet MS"/>
                <a:ea typeface="Trebuchet MS"/>
                <a:cs typeface="Trebuchet MS"/>
                <a:sym typeface="Trebuchet MS"/>
              </a:rPr>
              <a:t>(Bojanowski et al, 2021)</a:t>
            </a:r>
            <a:endParaRPr baseline="30000" sz="1000">
              <a:solidFill>
                <a:schemeClr val="dk1"/>
              </a:solidFill>
              <a:latin typeface="Trebuchet MS"/>
              <a:ea typeface="Trebuchet MS"/>
              <a:cs typeface="Trebuchet MS"/>
              <a:sym typeface="Trebuchet MS"/>
            </a:endParaRPr>
          </a:p>
        </p:txBody>
      </p:sp>
      <p:sp>
        <p:nvSpPr>
          <p:cNvPr id="248" name="Google Shape;248;p38"/>
          <p:cNvSpPr txBox="1"/>
          <p:nvPr/>
        </p:nvSpPr>
        <p:spPr>
          <a:xfrm>
            <a:off x="1936800" y="3439575"/>
            <a:ext cx="2221800" cy="46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800">
                <a:solidFill>
                  <a:schemeClr val="dk1"/>
                </a:solidFill>
                <a:latin typeface="Trebuchet MS"/>
                <a:ea typeface="Trebuchet MS"/>
                <a:cs typeface="Trebuchet MS"/>
                <a:sym typeface="Trebuchet MS"/>
              </a:rPr>
              <a:t>g</a:t>
            </a:r>
            <a:r>
              <a:rPr baseline="-25000" lang="en" sz="1800">
                <a:solidFill>
                  <a:schemeClr val="dk1"/>
                </a:solidFill>
                <a:latin typeface="Trebuchet MS"/>
                <a:ea typeface="Trebuchet MS"/>
                <a:cs typeface="Trebuchet MS"/>
                <a:sym typeface="Trebuchet MS"/>
              </a:rPr>
              <a:t>θt</a:t>
            </a:r>
            <a:r>
              <a:rPr lang="en" sz="1800">
                <a:solidFill>
                  <a:schemeClr val="dk1"/>
                </a:solidFill>
                <a:latin typeface="Trebuchet MS"/>
                <a:ea typeface="Trebuchet MS"/>
                <a:cs typeface="Trebuchet MS"/>
                <a:sym typeface="Trebuchet MS"/>
              </a:rPr>
              <a:t>= (1 — </a:t>
            </a:r>
            <a:r>
              <a:rPr b="1" lang="en" sz="1800">
                <a:solidFill>
                  <a:schemeClr val="dk1"/>
                </a:solidFill>
                <a:latin typeface="Trebuchet MS"/>
                <a:ea typeface="Trebuchet MS"/>
                <a:cs typeface="Trebuchet MS"/>
                <a:sym typeface="Trebuchet MS"/>
              </a:rPr>
              <a:t>λ</a:t>
            </a:r>
            <a:r>
              <a:rPr lang="en" sz="1800">
                <a:solidFill>
                  <a:schemeClr val="dk1"/>
                </a:solidFill>
                <a:latin typeface="Trebuchet MS"/>
                <a:ea typeface="Trebuchet MS"/>
                <a:cs typeface="Trebuchet MS"/>
                <a:sym typeface="Trebuchet MS"/>
              </a:rPr>
              <a:t>)</a:t>
            </a:r>
            <a:r>
              <a:rPr lang="en" sz="1800">
                <a:solidFill>
                  <a:schemeClr val="dk1"/>
                </a:solidFill>
                <a:latin typeface="Trebuchet MS"/>
                <a:ea typeface="Trebuchet MS"/>
                <a:cs typeface="Trebuchet MS"/>
                <a:sym typeface="Trebuchet MS"/>
              </a:rPr>
              <a:t>g</a:t>
            </a:r>
            <a:r>
              <a:rPr baseline="-25000" lang="en" sz="1800">
                <a:solidFill>
                  <a:schemeClr val="dk1"/>
                </a:solidFill>
                <a:latin typeface="Trebuchet MS"/>
                <a:ea typeface="Trebuchet MS"/>
                <a:cs typeface="Trebuchet MS"/>
                <a:sym typeface="Trebuchet MS"/>
              </a:rPr>
              <a:t>θt</a:t>
            </a:r>
            <a:r>
              <a:rPr lang="en" sz="1800">
                <a:solidFill>
                  <a:schemeClr val="dk1"/>
                </a:solidFill>
                <a:latin typeface="Trebuchet MS"/>
                <a:ea typeface="Trebuchet MS"/>
                <a:cs typeface="Trebuchet MS"/>
                <a:sym typeface="Trebuchet MS"/>
              </a:rPr>
              <a:t> + </a:t>
            </a:r>
            <a:r>
              <a:rPr b="1" lang="en" sz="1800">
                <a:solidFill>
                  <a:schemeClr val="dk1"/>
                </a:solidFill>
                <a:latin typeface="Trebuchet MS"/>
                <a:ea typeface="Trebuchet MS"/>
                <a:cs typeface="Trebuchet MS"/>
                <a:sym typeface="Trebuchet MS"/>
              </a:rPr>
              <a:t>λ</a:t>
            </a:r>
            <a:r>
              <a:rPr lang="en" sz="1800">
                <a:solidFill>
                  <a:schemeClr val="dk1"/>
                </a:solidFill>
                <a:latin typeface="Trebuchet MS"/>
                <a:ea typeface="Trebuchet MS"/>
                <a:cs typeface="Trebuchet MS"/>
                <a:sym typeface="Trebuchet MS"/>
              </a:rPr>
              <a:t>g</a:t>
            </a:r>
            <a:r>
              <a:rPr baseline="-25000" lang="en" sz="1800">
                <a:solidFill>
                  <a:schemeClr val="dk1"/>
                </a:solidFill>
                <a:latin typeface="Trebuchet MS"/>
                <a:ea typeface="Trebuchet MS"/>
                <a:cs typeface="Trebuchet MS"/>
                <a:sym typeface="Trebuchet MS"/>
              </a:rPr>
              <a:t>θs</a:t>
            </a:r>
            <a:endParaRPr baseline="-25000" sz="1800">
              <a:solidFill>
                <a:schemeClr val="dk1"/>
              </a:solidFill>
              <a:latin typeface="Trebuchet MS"/>
              <a:ea typeface="Trebuchet MS"/>
              <a:cs typeface="Trebuchet MS"/>
              <a:sym typeface="Trebuchet M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2" name="Shape 252"/>
        <p:cNvGrpSpPr/>
        <p:nvPr/>
      </p:nvGrpSpPr>
      <p:grpSpPr>
        <a:xfrm>
          <a:off x="0" y="0"/>
          <a:ext cx="0" cy="0"/>
          <a:chOff x="0" y="0"/>
          <a:chExt cx="0" cy="0"/>
        </a:xfrm>
      </p:grpSpPr>
      <p:sp>
        <p:nvSpPr>
          <p:cNvPr id="253" name="Google Shape;253;p39"/>
          <p:cNvSpPr txBox="1"/>
          <p:nvPr/>
        </p:nvSpPr>
        <p:spPr>
          <a:xfrm>
            <a:off x="628650" y="176700"/>
            <a:ext cx="48381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b="1" lang="en" sz="2700">
                <a:latin typeface="Trebuchet MS"/>
                <a:ea typeface="Trebuchet MS"/>
                <a:cs typeface="Trebuchet MS"/>
                <a:sym typeface="Trebuchet MS"/>
              </a:rPr>
              <a:t>Why DINO?</a:t>
            </a:r>
            <a:endParaRPr b="1" sz="2700">
              <a:latin typeface="Trebuchet MS"/>
              <a:ea typeface="Trebuchet MS"/>
              <a:cs typeface="Trebuchet MS"/>
              <a:sym typeface="Trebuchet MS"/>
            </a:endParaRPr>
          </a:p>
        </p:txBody>
      </p:sp>
      <p:pic>
        <p:nvPicPr>
          <p:cNvPr id="254" name="Google Shape;254;p39"/>
          <p:cNvPicPr preferRelativeResize="0"/>
          <p:nvPr/>
        </p:nvPicPr>
        <p:blipFill>
          <a:blip r:embed="rId3">
            <a:alphaModFix/>
          </a:blip>
          <a:stretch>
            <a:fillRect/>
          </a:stretch>
        </p:blipFill>
        <p:spPr>
          <a:xfrm>
            <a:off x="1234400" y="2297838"/>
            <a:ext cx="3304700" cy="2122150"/>
          </a:xfrm>
          <a:prstGeom prst="rect">
            <a:avLst/>
          </a:prstGeom>
          <a:noFill/>
          <a:ln>
            <a:noFill/>
          </a:ln>
        </p:spPr>
      </p:pic>
      <p:sp>
        <p:nvSpPr>
          <p:cNvPr id="255" name="Google Shape;255;p39"/>
          <p:cNvSpPr txBox="1"/>
          <p:nvPr/>
        </p:nvSpPr>
        <p:spPr>
          <a:xfrm>
            <a:off x="315000" y="1094700"/>
            <a:ext cx="53535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solidFill>
                  <a:schemeClr val="dk1"/>
                </a:solidFill>
                <a:latin typeface="Trebuchet MS"/>
                <a:ea typeface="Trebuchet MS"/>
                <a:cs typeface="Trebuchet MS"/>
                <a:sym typeface="Trebuchet MS"/>
              </a:rPr>
              <a:t>AND NOT SIMCLR OR OTHER SELF-SUPERVISED TECHNIQUES?</a:t>
            </a:r>
            <a:endParaRPr>
              <a:solidFill>
                <a:schemeClr val="dk1"/>
              </a:solidFill>
              <a:latin typeface="Trebuchet MS"/>
              <a:ea typeface="Trebuchet MS"/>
              <a:cs typeface="Trebuchet MS"/>
              <a:sym typeface="Trebuchet MS"/>
            </a:endParaRPr>
          </a:p>
        </p:txBody>
      </p:sp>
      <p:sp>
        <p:nvSpPr>
          <p:cNvPr id="256" name="Google Shape;256;p39"/>
          <p:cNvSpPr txBox="1"/>
          <p:nvPr/>
        </p:nvSpPr>
        <p:spPr>
          <a:xfrm>
            <a:off x="387600" y="4356275"/>
            <a:ext cx="5208300" cy="338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1000">
                <a:solidFill>
                  <a:schemeClr val="dk1"/>
                </a:solidFill>
                <a:latin typeface="Trebuchet MS"/>
                <a:ea typeface="Trebuchet MS"/>
                <a:cs typeface="Trebuchet MS"/>
                <a:sym typeface="Trebuchet MS"/>
              </a:rPr>
              <a:t>Emerging Properties in Self-Supervised Vision Transformers </a:t>
            </a:r>
            <a:r>
              <a:rPr lang="en" sz="1000">
                <a:solidFill>
                  <a:schemeClr val="dk1"/>
                </a:solidFill>
                <a:latin typeface="Trebuchet MS"/>
                <a:ea typeface="Trebuchet MS"/>
                <a:cs typeface="Trebuchet MS"/>
                <a:sym typeface="Trebuchet MS"/>
              </a:rPr>
              <a:t>(Bojanowski et al, 2021)</a:t>
            </a:r>
            <a:endParaRPr baseline="30000" sz="1000">
              <a:solidFill>
                <a:schemeClr val="dk1"/>
              </a:solidFill>
              <a:latin typeface="Trebuchet MS"/>
              <a:ea typeface="Trebuchet MS"/>
              <a:cs typeface="Trebuchet MS"/>
              <a:sym typeface="Trebuchet MS"/>
            </a:endParaRPr>
          </a:p>
        </p:txBody>
      </p:sp>
      <p:grpSp>
        <p:nvGrpSpPr>
          <p:cNvPr id="257" name="Google Shape;257;p39"/>
          <p:cNvGrpSpPr/>
          <p:nvPr/>
        </p:nvGrpSpPr>
        <p:grpSpPr>
          <a:xfrm>
            <a:off x="6203650" y="1094700"/>
            <a:ext cx="2218425" cy="3153872"/>
            <a:chOff x="6146500" y="1170900"/>
            <a:chExt cx="2218425" cy="3153872"/>
          </a:xfrm>
        </p:grpSpPr>
        <p:grpSp>
          <p:nvGrpSpPr>
            <p:cNvPr id="258" name="Google Shape;258;p39"/>
            <p:cNvGrpSpPr/>
            <p:nvPr/>
          </p:nvGrpSpPr>
          <p:grpSpPr>
            <a:xfrm>
              <a:off x="6146627" y="1170900"/>
              <a:ext cx="2218299" cy="1073672"/>
              <a:chOff x="6324002" y="1345950"/>
              <a:chExt cx="2218299" cy="1073672"/>
            </a:xfrm>
          </p:grpSpPr>
          <p:grpSp>
            <p:nvGrpSpPr>
              <p:cNvPr id="259" name="Google Shape;259;p39"/>
              <p:cNvGrpSpPr/>
              <p:nvPr/>
            </p:nvGrpSpPr>
            <p:grpSpPr>
              <a:xfrm>
                <a:off x="7065083" y="1521312"/>
                <a:ext cx="475337" cy="898310"/>
                <a:chOff x="4318975" y="1083450"/>
                <a:chExt cx="529800" cy="591305"/>
              </a:xfrm>
            </p:grpSpPr>
            <p:sp>
              <p:nvSpPr>
                <p:cNvPr id="260" name="Google Shape;260;p39"/>
                <p:cNvSpPr/>
                <p:nvPr/>
              </p:nvSpPr>
              <p:spPr>
                <a:xfrm>
                  <a:off x="4517129" y="1083455"/>
                  <a:ext cx="133500" cy="591300"/>
                </a:xfrm>
                <a:prstGeom prst="rect">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1" name="Google Shape;261;p39"/>
                <p:cNvCxnSpPr/>
                <p:nvPr/>
              </p:nvCxnSpPr>
              <p:spPr>
                <a:xfrm rot="10800000">
                  <a:off x="4318975" y="1083450"/>
                  <a:ext cx="529800" cy="0"/>
                </a:xfrm>
                <a:prstGeom prst="straightConnector1">
                  <a:avLst/>
                </a:prstGeom>
                <a:noFill/>
                <a:ln cap="flat" cmpd="sng" w="9525">
                  <a:solidFill>
                    <a:srgbClr val="38761D"/>
                  </a:solidFill>
                  <a:prstDash val="solid"/>
                  <a:round/>
                  <a:headEnd len="sm" w="sm" type="none"/>
                  <a:tailEnd len="sm" w="sm" type="none"/>
                </a:ln>
              </p:spPr>
            </p:cxnSp>
          </p:grpSp>
          <p:sp>
            <p:nvSpPr>
              <p:cNvPr id="262" name="Google Shape;262;p39"/>
              <p:cNvSpPr txBox="1"/>
              <p:nvPr/>
            </p:nvSpPr>
            <p:spPr>
              <a:xfrm>
                <a:off x="7612900" y="1345950"/>
                <a:ext cx="929400" cy="24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840D35"/>
                    </a:solidFill>
                    <a:latin typeface="Roboto"/>
                    <a:ea typeface="Roboto"/>
                    <a:cs typeface="Roboto"/>
                    <a:sym typeface="Roboto"/>
                  </a:rPr>
                  <a:t>MoCo</a:t>
                </a:r>
                <a:endParaRPr b="1" sz="1100">
                  <a:solidFill>
                    <a:srgbClr val="840D35"/>
                  </a:solidFill>
                  <a:latin typeface="Roboto"/>
                  <a:ea typeface="Roboto"/>
                  <a:cs typeface="Roboto"/>
                  <a:sym typeface="Roboto"/>
                </a:endParaRPr>
              </a:p>
            </p:txBody>
          </p:sp>
          <p:sp>
            <p:nvSpPr>
              <p:cNvPr id="263" name="Google Shape;263;p39"/>
              <p:cNvSpPr txBox="1"/>
              <p:nvPr/>
            </p:nvSpPr>
            <p:spPr>
              <a:xfrm>
                <a:off x="7612899" y="1682850"/>
                <a:ext cx="929400" cy="36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700">
                  <a:solidFill>
                    <a:srgbClr val="840D35"/>
                  </a:solidFill>
                  <a:latin typeface="Roboto"/>
                  <a:ea typeface="Roboto"/>
                  <a:cs typeface="Roboto"/>
                  <a:sym typeface="Roboto"/>
                </a:endParaRPr>
              </a:p>
            </p:txBody>
          </p:sp>
          <p:sp>
            <p:nvSpPr>
              <p:cNvPr id="264" name="Google Shape;264;p39"/>
              <p:cNvSpPr txBox="1"/>
              <p:nvPr/>
            </p:nvSpPr>
            <p:spPr>
              <a:xfrm>
                <a:off x="6324002" y="1370850"/>
                <a:ext cx="743700" cy="312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950">
                    <a:solidFill>
                      <a:schemeClr val="dk1"/>
                    </a:solidFill>
                    <a:highlight>
                      <a:srgbClr val="FFFFFF"/>
                    </a:highlight>
                  </a:rPr>
                  <a:t>Nov 2019</a:t>
                </a:r>
                <a:endParaRPr sz="900">
                  <a:solidFill>
                    <a:srgbClr val="840D35"/>
                  </a:solidFill>
                  <a:latin typeface="Roboto"/>
                  <a:ea typeface="Roboto"/>
                  <a:cs typeface="Roboto"/>
                  <a:sym typeface="Roboto"/>
                </a:endParaRPr>
              </a:p>
            </p:txBody>
          </p:sp>
        </p:grpSp>
        <p:grpSp>
          <p:nvGrpSpPr>
            <p:cNvPr id="265" name="Google Shape;265;p39"/>
            <p:cNvGrpSpPr/>
            <p:nvPr/>
          </p:nvGrpSpPr>
          <p:grpSpPr>
            <a:xfrm>
              <a:off x="6146627" y="1859875"/>
              <a:ext cx="2218298" cy="1073660"/>
              <a:chOff x="6324002" y="1345963"/>
              <a:chExt cx="2218298" cy="1073660"/>
            </a:xfrm>
          </p:grpSpPr>
          <p:grpSp>
            <p:nvGrpSpPr>
              <p:cNvPr id="266" name="Google Shape;266;p39"/>
              <p:cNvGrpSpPr/>
              <p:nvPr/>
            </p:nvGrpSpPr>
            <p:grpSpPr>
              <a:xfrm>
                <a:off x="7065083" y="1521312"/>
                <a:ext cx="475337" cy="898310"/>
                <a:chOff x="4318975" y="1083450"/>
                <a:chExt cx="529800" cy="591305"/>
              </a:xfrm>
            </p:grpSpPr>
            <p:sp>
              <p:nvSpPr>
                <p:cNvPr id="267" name="Google Shape;267;p39"/>
                <p:cNvSpPr/>
                <p:nvPr/>
              </p:nvSpPr>
              <p:spPr>
                <a:xfrm>
                  <a:off x="4517129" y="1083455"/>
                  <a:ext cx="133500" cy="591300"/>
                </a:xfrm>
                <a:prstGeom prst="rect">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8" name="Google Shape;268;p39"/>
                <p:cNvCxnSpPr/>
                <p:nvPr/>
              </p:nvCxnSpPr>
              <p:spPr>
                <a:xfrm rot="10800000">
                  <a:off x="4318975" y="1083450"/>
                  <a:ext cx="529800" cy="0"/>
                </a:xfrm>
                <a:prstGeom prst="straightConnector1">
                  <a:avLst/>
                </a:prstGeom>
                <a:noFill/>
                <a:ln cap="flat" cmpd="sng" w="9525">
                  <a:solidFill>
                    <a:srgbClr val="6AA84F"/>
                  </a:solidFill>
                  <a:prstDash val="solid"/>
                  <a:round/>
                  <a:headEnd len="sm" w="sm" type="none"/>
                  <a:tailEnd len="sm" w="sm" type="none"/>
                </a:ln>
              </p:spPr>
            </p:cxnSp>
          </p:grpSp>
          <p:sp>
            <p:nvSpPr>
              <p:cNvPr id="269" name="Google Shape;269;p39"/>
              <p:cNvSpPr txBox="1"/>
              <p:nvPr/>
            </p:nvSpPr>
            <p:spPr>
              <a:xfrm>
                <a:off x="7612900" y="1345963"/>
                <a:ext cx="929400" cy="24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840D35"/>
                    </a:solidFill>
                    <a:latin typeface="Roboto"/>
                    <a:ea typeface="Roboto"/>
                    <a:cs typeface="Roboto"/>
                    <a:sym typeface="Roboto"/>
                  </a:rPr>
                  <a:t>SimCLR</a:t>
                </a:r>
                <a:endParaRPr b="1" sz="1100">
                  <a:solidFill>
                    <a:srgbClr val="840D35"/>
                  </a:solidFill>
                  <a:latin typeface="Roboto"/>
                  <a:ea typeface="Roboto"/>
                  <a:cs typeface="Roboto"/>
                  <a:sym typeface="Roboto"/>
                </a:endParaRPr>
              </a:p>
            </p:txBody>
          </p:sp>
          <p:sp>
            <p:nvSpPr>
              <p:cNvPr id="270" name="Google Shape;270;p39"/>
              <p:cNvSpPr txBox="1"/>
              <p:nvPr/>
            </p:nvSpPr>
            <p:spPr>
              <a:xfrm>
                <a:off x="7612899" y="1682863"/>
                <a:ext cx="929400" cy="36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700">
                  <a:solidFill>
                    <a:srgbClr val="840D35"/>
                  </a:solidFill>
                  <a:latin typeface="Roboto"/>
                  <a:ea typeface="Roboto"/>
                  <a:cs typeface="Roboto"/>
                  <a:sym typeface="Roboto"/>
                </a:endParaRPr>
              </a:p>
            </p:txBody>
          </p:sp>
          <p:sp>
            <p:nvSpPr>
              <p:cNvPr id="271" name="Google Shape;271;p39"/>
              <p:cNvSpPr txBox="1"/>
              <p:nvPr/>
            </p:nvSpPr>
            <p:spPr>
              <a:xfrm>
                <a:off x="6324002" y="1370850"/>
                <a:ext cx="743700" cy="312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950">
                    <a:solidFill>
                      <a:schemeClr val="dk1"/>
                    </a:solidFill>
                    <a:highlight>
                      <a:srgbClr val="FFFFFF"/>
                    </a:highlight>
                  </a:rPr>
                  <a:t>Feb 2020</a:t>
                </a:r>
                <a:endParaRPr sz="950">
                  <a:solidFill>
                    <a:schemeClr val="dk1"/>
                  </a:solidFill>
                  <a:highlight>
                    <a:srgbClr val="FFFFFF"/>
                  </a:highlight>
                </a:endParaRPr>
              </a:p>
            </p:txBody>
          </p:sp>
        </p:grpSp>
        <p:grpSp>
          <p:nvGrpSpPr>
            <p:cNvPr id="272" name="Google Shape;272;p39"/>
            <p:cNvGrpSpPr/>
            <p:nvPr/>
          </p:nvGrpSpPr>
          <p:grpSpPr>
            <a:xfrm>
              <a:off x="6146500" y="2396700"/>
              <a:ext cx="2218425" cy="1073672"/>
              <a:chOff x="6323875" y="1345950"/>
              <a:chExt cx="2218425" cy="1073672"/>
            </a:xfrm>
          </p:grpSpPr>
          <p:grpSp>
            <p:nvGrpSpPr>
              <p:cNvPr id="273" name="Google Shape;273;p39"/>
              <p:cNvGrpSpPr/>
              <p:nvPr/>
            </p:nvGrpSpPr>
            <p:grpSpPr>
              <a:xfrm>
                <a:off x="7065083" y="1521312"/>
                <a:ext cx="475337" cy="898310"/>
                <a:chOff x="4318975" y="1083450"/>
                <a:chExt cx="529800" cy="591305"/>
              </a:xfrm>
            </p:grpSpPr>
            <p:sp>
              <p:nvSpPr>
                <p:cNvPr id="274" name="Google Shape;274;p39"/>
                <p:cNvSpPr/>
                <p:nvPr/>
              </p:nvSpPr>
              <p:spPr>
                <a:xfrm>
                  <a:off x="4517129" y="1083455"/>
                  <a:ext cx="133500" cy="591300"/>
                </a:xfrm>
                <a:prstGeom prst="rect">
                  <a:avLst/>
                </a:prstGeom>
                <a:solidFill>
                  <a:srgbClr val="93C47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5" name="Google Shape;275;p39"/>
                <p:cNvCxnSpPr/>
                <p:nvPr/>
              </p:nvCxnSpPr>
              <p:spPr>
                <a:xfrm rot="10800000">
                  <a:off x="4318975" y="1083450"/>
                  <a:ext cx="529800" cy="0"/>
                </a:xfrm>
                <a:prstGeom prst="straightConnector1">
                  <a:avLst/>
                </a:prstGeom>
                <a:noFill/>
                <a:ln cap="flat" cmpd="sng" w="9525">
                  <a:solidFill>
                    <a:srgbClr val="93C47D"/>
                  </a:solidFill>
                  <a:prstDash val="solid"/>
                  <a:round/>
                  <a:headEnd len="sm" w="sm" type="none"/>
                  <a:tailEnd len="sm" w="sm" type="none"/>
                </a:ln>
              </p:spPr>
            </p:cxnSp>
          </p:grpSp>
          <p:sp>
            <p:nvSpPr>
              <p:cNvPr id="276" name="Google Shape;276;p39"/>
              <p:cNvSpPr txBox="1"/>
              <p:nvPr/>
            </p:nvSpPr>
            <p:spPr>
              <a:xfrm>
                <a:off x="7612900" y="1345950"/>
                <a:ext cx="929400" cy="24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100">
                    <a:solidFill>
                      <a:srgbClr val="840D35"/>
                    </a:solidFill>
                    <a:latin typeface="Roboto"/>
                    <a:ea typeface="Roboto"/>
                    <a:cs typeface="Roboto"/>
                    <a:sym typeface="Roboto"/>
                  </a:rPr>
                  <a:t>SimCLR-v2</a:t>
                </a:r>
                <a:endParaRPr b="1" sz="1100">
                  <a:solidFill>
                    <a:srgbClr val="840D35"/>
                  </a:solidFill>
                  <a:latin typeface="Roboto"/>
                  <a:ea typeface="Roboto"/>
                  <a:cs typeface="Roboto"/>
                  <a:sym typeface="Roboto"/>
                </a:endParaRPr>
              </a:p>
              <a:p>
                <a:pPr indent="0" lvl="0" marL="0" rtl="0" algn="l">
                  <a:lnSpc>
                    <a:spcPct val="115000"/>
                  </a:lnSpc>
                  <a:spcBef>
                    <a:spcPts val="0"/>
                  </a:spcBef>
                  <a:spcAft>
                    <a:spcPts val="0"/>
                  </a:spcAft>
                  <a:buNone/>
                </a:pPr>
                <a:r>
                  <a:t/>
                </a:r>
                <a:endParaRPr b="1" sz="1100">
                  <a:solidFill>
                    <a:srgbClr val="840D35"/>
                  </a:solidFill>
                  <a:latin typeface="Roboto"/>
                  <a:ea typeface="Roboto"/>
                  <a:cs typeface="Roboto"/>
                  <a:sym typeface="Roboto"/>
                </a:endParaRPr>
              </a:p>
            </p:txBody>
          </p:sp>
          <p:sp>
            <p:nvSpPr>
              <p:cNvPr id="277" name="Google Shape;277;p39"/>
              <p:cNvSpPr txBox="1"/>
              <p:nvPr/>
            </p:nvSpPr>
            <p:spPr>
              <a:xfrm>
                <a:off x="7612899" y="1682850"/>
                <a:ext cx="929400" cy="36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700">
                  <a:solidFill>
                    <a:srgbClr val="840D35"/>
                  </a:solidFill>
                  <a:latin typeface="Roboto"/>
                  <a:ea typeface="Roboto"/>
                  <a:cs typeface="Roboto"/>
                  <a:sym typeface="Roboto"/>
                </a:endParaRPr>
              </a:p>
            </p:txBody>
          </p:sp>
          <p:sp>
            <p:nvSpPr>
              <p:cNvPr id="278" name="Google Shape;278;p39"/>
              <p:cNvSpPr txBox="1"/>
              <p:nvPr/>
            </p:nvSpPr>
            <p:spPr>
              <a:xfrm>
                <a:off x="6323875" y="1370850"/>
                <a:ext cx="743700" cy="312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950">
                    <a:solidFill>
                      <a:schemeClr val="dk1"/>
                    </a:solidFill>
                    <a:highlight>
                      <a:srgbClr val="FFFFFF"/>
                    </a:highlight>
                  </a:rPr>
                  <a:t>Jun 2020</a:t>
                </a:r>
                <a:endParaRPr sz="900">
                  <a:solidFill>
                    <a:srgbClr val="840D35"/>
                  </a:solidFill>
                  <a:latin typeface="Roboto"/>
                  <a:ea typeface="Roboto"/>
                  <a:cs typeface="Roboto"/>
                  <a:sym typeface="Roboto"/>
                </a:endParaRPr>
              </a:p>
            </p:txBody>
          </p:sp>
        </p:grpSp>
        <p:grpSp>
          <p:nvGrpSpPr>
            <p:cNvPr id="279" name="Google Shape;279;p39"/>
            <p:cNvGrpSpPr/>
            <p:nvPr/>
          </p:nvGrpSpPr>
          <p:grpSpPr>
            <a:xfrm>
              <a:off x="6146627" y="2987100"/>
              <a:ext cx="2218297" cy="1073660"/>
              <a:chOff x="6324002" y="1345963"/>
              <a:chExt cx="2218297" cy="1073660"/>
            </a:xfrm>
          </p:grpSpPr>
          <p:grpSp>
            <p:nvGrpSpPr>
              <p:cNvPr id="280" name="Google Shape;280;p39"/>
              <p:cNvGrpSpPr/>
              <p:nvPr/>
            </p:nvGrpSpPr>
            <p:grpSpPr>
              <a:xfrm>
                <a:off x="7065083" y="1521312"/>
                <a:ext cx="475337" cy="898310"/>
                <a:chOff x="4318975" y="1083450"/>
                <a:chExt cx="529800" cy="591305"/>
              </a:xfrm>
            </p:grpSpPr>
            <p:sp>
              <p:nvSpPr>
                <p:cNvPr id="281" name="Google Shape;281;p39"/>
                <p:cNvSpPr/>
                <p:nvPr/>
              </p:nvSpPr>
              <p:spPr>
                <a:xfrm>
                  <a:off x="4517129" y="1083455"/>
                  <a:ext cx="133500" cy="591300"/>
                </a:xfrm>
                <a:prstGeom prst="rect">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2" name="Google Shape;282;p39"/>
                <p:cNvCxnSpPr/>
                <p:nvPr/>
              </p:nvCxnSpPr>
              <p:spPr>
                <a:xfrm rot="10800000">
                  <a:off x="4318975" y="1083450"/>
                  <a:ext cx="529800" cy="0"/>
                </a:xfrm>
                <a:prstGeom prst="straightConnector1">
                  <a:avLst/>
                </a:prstGeom>
                <a:noFill/>
                <a:ln cap="flat" cmpd="sng" w="9525">
                  <a:solidFill>
                    <a:srgbClr val="B6D7A8"/>
                  </a:solidFill>
                  <a:prstDash val="solid"/>
                  <a:round/>
                  <a:headEnd len="sm" w="sm" type="none"/>
                  <a:tailEnd len="sm" w="sm" type="none"/>
                </a:ln>
              </p:spPr>
            </p:cxnSp>
          </p:grpSp>
          <p:sp>
            <p:nvSpPr>
              <p:cNvPr id="283" name="Google Shape;283;p39"/>
              <p:cNvSpPr txBox="1"/>
              <p:nvPr/>
            </p:nvSpPr>
            <p:spPr>
              <a:xfrm>
                <a:off x="7612899" y="1345963"/>
                <a:ext cx="929400" cy="24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100">
                    <a:solidFill>
                      <a:srgbClr val="840D35"/>
                    </a:solidFill>
                    <a:latin typeface="Roboto"/>
                    <a:ea typeface="Roboto"/>
                    <a:cs typeface="Roboto"/>
                    <a:sym typeface="Roboto"/>
                  </a:rPr>
                  <a:t>CLIP</a:t>
                </a:r>
                <a:endParaRPr b="1" sz="1100">
                  <a:solidFill>
                    <a:srgbClr val="840D35"/>
                  </a:solidFill>
                  <a:latin typeface="Roboto"/>
                  <a:ea typeface="Roboto"/>
                  <a:cs typeface="Roboto"/>
                  <a:sym typeface="Roboto"/>
                </a:endParaRPr>
              </a:p>
            </p:txBody>
          </p:sp>
          <p:sp>
            <p:nvSpPr>
              <p:cNvPr id="284" name="Google Shape;284;p39"/>
              <p:cNvSpPr txBox="1"/>
              <p:nvPr/>
            </p:nvSpPr>
            <p:spPr>
              <a:xfrm>
                <a:off x="7612899" y="1682863"/>
                <a:ext cx="929400" cy="36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700">
                  <a:solidFill>
                    <a:srgbClr val="840D35"/>
                  </a:solidFill>
                  <a:latin typeface="Roboto"/>
                  <a:ea typeface="Roboto"/>
                  <a:cs typeface="Roboto"/>
                  <a:sym typeface="Roboto"/>
                </a:endParaRPr>
              </a:p>
            </p:txBody>
          </p:sp>
          <p:sp>
            <p:nvSpPr>
              <p:cNvPr id="285" name="Google Shape;285;p39"/>
              <p:cNvSpPr txBox="1"/>
              <p:nvPr/>
            </p:nvSpPr>
            <p:spPr>
              <a:xfrm>
                <a:off x="6324002" y="1370850"/>
                <a:ext cx="743700" cy="312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950">
                    <a:solidFill>
                      <a:schemeClr val="dk1"/>
                    </a:solidFill>
                    <a:highlight>
                      <a:srgbClr val="FFFFFF"/>
                    </a:highlight>
                  </a:rPr>
                  <a:t>Feb 2021</a:t>
                </a:r>
                <a:endParaRPr sz="900">
                  <a:solidFill>
                    <a:srgbClr val="840D35"/>
                  </a:solidFill>
                  <a:latin typeface="Roboto"/>
                  <a:ea typeface="Roboto"/>
                  <a:cs typeface="Roboto"/>
                  <a:sym typeface="Roboto"/>
                </a:endParaRPr>
              </a:p>
            </p:txBody>
          </p:sp>
        </p:grpSp>
        <p:grpSp>
          <p:nvGrpSpPr>
            <p:cNvPr id="286" name="Google Shape;286;p39"/>
            <p:cNvGrpSpPr/>
            <p:nvPr/>
          </p:nvGrpSpPr>
          <p:grpSpPr>
            <a:xfrm>
              <a:off x="6146627" y="3516825"/>
              <a:ext cx="2218297" cy="807947"/>
              <a:chOff x="6324002" y="1345963"/>
              <a:chExt cx="2218297" cy="807947"/>
            </a:xfrm>
          </p:grpSpPr>
          <p:grpSp>
            <p:nvGrpSpPr>
              <p:cNvPr id="287" name="Google Shape;287;p39"/>
              <p:cNvGrpSpPr/>
              <p:nvPr/>
            </p:nvGrpSpPr>
            <p:grpSpPr>
              <a:xfrm>
                <a:off x="7065083" y="1521312"/>
                <a:ext cx="475337" cy="632598"/>
                <a:chOff x="4318975" y="1083450"/>
                <a:chExt cx="529800" cy="416402"/>
              </a:xfrm>
            </p:grpSpPr>
            <p:sp>
              <p:nvSpPr>
                <p:cNvPr id="288" name="Google Shape;288;p39"/>
                <p:cNvSpPr/>
                <p:nvPr/>
              </p:nvSpPr>
              <p:spPr>
                <a:xfrm>
                  <a:off x="4517138" y="1083452"/>
                  <a:ext cx="133500" cy="4164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9" name="Google Shape;289;p39"/>
                <p:cNvCxnSpPr/>
                <p:nvPr/>
              </p:nvCxnSpPr>
              <p:spPr>
                <a:xfrm rot="10800000">
                  <a:off x="4318975" y="1083450"/>
                  <a:ext cx="529800" cy="0"/>
                </a:xfrm>
                <a:prstGeom prst="straightConnector1">
                  <a:avLst/>
                </a:prstGeom>
                <a:noFill/>
                <a:ln cap="flat" cmpd="sng" w="9525">
                  <a:solidFill>
                    <a:srgbClr val="D9EAD3"/>
                  </a:solidFill>
                  <a:prstDash val="solid"/>
                  <a:round/>
                  <a:headEnd len="sm" w="sm" type="none"/>
                  <a:tailEnd len="sm" w="sm" type="none"/>
                </a:ln>
              </p:spPr>
            </p:cxnSp>
          </p:grpSp>
          <p:sp>
            <p:nvSpPr>
              <p:cNvPr id="290" name="Google Shape;290;p39"/>
              <p:cNvSpPr txBox="1"/>
              <p:nvPr/>
            </p:nvSpPr>
            <p:spPr>
              <a:xfrm>
                <a:off x="7612899" y="1345963"/>
                <a:ext cx="929400" cy="24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840D35"/>
                    </a:solidFill>
                    <a:latin typeface="Roboto"/>
                    <a:ea typeface="Roboto"/>
                    <a:cs typeface="Roboto"/>
                    <a:sym typeface="Roboto"/>
                  </a:rPr>
                  <a:t>DINO</a:t>
                </a:r>
                <a:endParaRPr b="1" sz="1100">
                  <a:solidFill>
                    <a:srgbClr val="840D35"/>
                  </a:solidFill>
                  <a:latin typeface="Roboto"/>
                  <a:ea typeface="Roboto"/>
                  <a:cs typeface="Roboto"/>
                  <a:sym typeface="Roboto"/>
                </a:endParaRPr>
              </a:p>
            </p:txBody>
          </p:sp>
          <p:sp>
            <p:nvSpPr>
              <p:cNvPr id="291" name="Google Shape;291;p39"/>
              <p:cNvSpPr txBox="1"/>
              <p:nvPr/>
            </p:nvSpPr>
            <p:spPr>
              <a:xfrm>
                <a:off x="7612899" y="1682863"/>
                <a:ext cx="929400" cy="36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700">
                  <a:solidFill>
                    <a:srgbClr val="840D35"/>
                  </a:solidFill>
                  <a:latin typeface="Roboto"/>
                  <a:ea typeface="Roboto"/>
                  <a:cs typeface="Roboto"/>
                  <a:sym typeface="Roboto"/>
                </a:endParaRPr>
              </a:p>
            </p:txBody>
          </p:sp>
          <p:sp>
            <p:nvSpPr>
              <p:cNvPr id="292" name="Google Shape;292;p39"/>
              <p:cNvSpPr txBox="1"/>
              <p:nvPr/>
            </p:nvSpPr>
            <p:spPr>
              <a:xfrm>
                <a:off x="6324002" y="1370850"/>
                <a:ext cx="743700" cy="312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950">
                    <a:solidFill>
                      <a:schemeClr val="dk1"/>
                    </a:solidFill>
                    <a:highlight>
                      <a:srgbClr val="FFFFFF"/>
                    </a:highlight>
                  </a:rPr>
                  <a:t>Apr 2021</a:t>
                </a:r>
                <a:endParaRPr sz="900">
                  <a:solidFill>
                    <a:srgbClr val="840D35"/>
                  </a:solidFill>
                  <a:latin typeface="Roboto"/>
                  <a:ea typeface="Roboto"/>
                  <a:cs typeface="Roboto"/>
                  <a:sym typeface="Roboto"/>
                </a:endParaRPr>
              </a:p>
            </p:txBody>
          </p:sp>
        </p:grpSp>
      </p:grpSp>
      <p:sp>
        <p:nvSpPr>
          <p:cNvPr id="293" name="Google Shape;293;p39"/>
          <p:cNvSpPr txBox="1"/>
          <p:nvPr/>
        </p:nvSpPr>
        <p:spPr>
          <a:xfrm>
            <a:off x="315000" y="1417950"/>
            <a:ext cx="5486400" cy="4002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Clr>
                <a:schemeClr val="dk1"/>
              </a:buClr>
              <a:buSzPts val="1200"/>
              <a:buFont typeface="Trebuchet MS"/>
              <a:buChar char="●"/>
            </a:pPr>
            <a:r>
              <a:rPr lang="en">
                <a:solidFill>
                  <a:schemeClr val="dk1"/>
                </a:solidFill>
                <a:latin typeface="Trebuchet MS"/>
                <a:ea typeface="Trebuchet MS"/>
                <a:cs typeface="Trebuchet MS"/>
                <a:sym typeface="Trebuchet MS"/>
              </a:rPr>
              <a:t>DINO outperforms other models, a strong backbone</a:t>
            </a:r>
            <a:endParaRPr>
              <a:latin typeface="EB Garamond"/>
              <a:ea typeface="EB Garamond"/>
              <a:cs typeface="EB Garamond"/>
              <a:sym typeface="EB Garamond"/>
            </a:endParaRPr>
          </a:p>
        </p:txBody>
      </p:sp>
      <p:sp>
        <p:nvSpPr>
          <p:cNvPr id="294" name="Google Shape;294;p39"/>
          <p:cNvSpPr txBox="1"/>
          <p:nvPr/>
        </p:nvSpPr>
        <p:spPr>
          <a:xfrm>
            <a:off x="315000" y="1741200"/>
            <a:ext cx="5143500" cy="4002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Clr>
                <a:schemeClr val="dk1"/>
              </a:buClr>
              <a:buSzPts val="1200"/>
              <a:buFont typeface="Trebuchet MS"/>
              <a:buChar char="●"/>
            </a:pPr>
            <a:r>
              <a:rPr lang="en">
                <a:solidFill>
                  <a:schemeClr val="dk1"/>
                </a:solidFill>
                <a:latin typeface="Trebuchet MS"/>
                <a:ea typeface="Trebuchet MS"/>
                <a:cs typeface="Trebuchet MS"/>
                <a:sym typeface="Trebuchet MS"/>
              </a:rPr>
              <a:t>More </a:t>
            </a:r>
            <a:r>
              <a:rPr b="1" lang="en">
                <a:solidFill>
                  <a:schemeClr val="dk1"/>
                </a:solidFill>
                <a:latin typeface="Trebuchet MS"/>
                <a:ea typeface="Trebuchet MS"/>
                <a:cs typeface="Trebuchet MS"/>
                <a:sym typeface="Trebuchet MS"/>
              </a:rPr>
              <a:t>recent work</a:t>
            </a:r>
            <a:r>
              <a:rPr lang="en">
                <a:solidFill>
                  <a:schemeClr val="dk1"/>
                </a:solidFill>
                <a:latin typeface="Trebuchet MS"/>
                <a:ea typeface="Trebuchet MS"/>
                <a:cs typeface="Trebuchet MS"/>
                <a:sym typeface="Trebuchet MS"/>
              </a:rPr>
              <a:t> compared to other popular models</a:t>
            </a:r>
            <a:endParaRPr>
              <a:latin typeface="EB Garamond"/>
              <a:ea typeface="EB Garamond"/>
              <a:cs typeface="EB Garamond"/>
              <a:sym typeface="EB Garamond"/>
            </a:endParaRPr>
          </a:p>
        </p:txBody>
      </p:sp>
      <p:sp>
        <p:nvSpPr>
          <p:cNvPr id="295" name="Google Shape;295;p39"/>
          <p:cNvSpPr txBox="1"/>
          <p:nvPr/>
        </p:nvSpPr>
        <p:spPr>
          <a:xfrm>
            <a:off x="6108400" y="4248575"/>
            <a:ext cx="2175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rebuchet MS"/>
                <a:ea typeface="Trebuchet MS"/>
                <a:cs typeface="Trebuchet MS"/>
                <a:sym typeface="Trebuchet MS"/>
              </a:rPr>
              <a:t>Timeline for Self-Supervised Architectures</a:t>
            </a:r>
            <a:endParaRPr sz="1200">
              <a:latin typeface="Trebuchet MS"/>
              <a:ea typeface="Trebuchet MS"/>
              <a:cs typeface="Trebuchet MS"/>
              <a:sym typeface="Trebuchet M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0"/>
          <p:cNvSpPr txBox="1"/>
          <p:nvPr/>
        </p:nvSpPr>
        <p:spPr>
          <a:xfrm>
            <a:off x="628650" y="176700"/>
            <a:ext cx="48381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b="1" lang="en" sz="2700">
                <a:latin typeface="Trebuchet MS"/>
                <a:ea typeface="Trebuchet MS"/>
                <a:cs typeface="Trebuchet MS"/>
                <a:sym typeface="Trebuchet MS"/>
              </a:rPr>
              <a:t>Why DINO?</a:t>
            </a:r>
            <a:endParaRPr b="1" sz="2700">
              <a:latin typeface="Trebuchet MS"/>
              <a:ea typeface="Trebuchet MS"/>
              <a:cs typeface="Trebuchet MS"/>
              <a:sym typeface="Trebuchet MS"/>
            </a:endParaRPr>
          </a:p>
        </p:txBody>
      </p:sp>
      <p:pic>
        <p:nvPicPr>
          <p:cNvPr id="301" name="Google Shape;301;p40"/>
          <p:cNvPicPr preferRelativeResize="0"/>
          <p:nvPr/>
        </p:nvPicPr>
        <p:blipFill>
          <a:blip r:embed="rId3">
            <a:alphaModFix/>
          </a:blip>
          <a:stretch>
            <a:fillRect/>
          </a:stretch>
        </p:blipFill>
        <p:spPr>
          <a:xfrm>
            <a:off x="2919650" y="1922138"/>
            <a:ext cx="3304700" cy="2122150"/>
          </a:xfrm>
          <a:prstGeom prst="rect">
            <a:avLst/>
          </a:prstGeom>
          <a:noFill/>
          <a:ln>
            <a:noFill/>
          </a:ln>
        </p:spPr>
      </p:pic>
      <p:sp>
        <p:nvSpPr>
          <p:cNvPr id="302" name="Google Shape;302;p40"/>
          <p:cNvSpPr txBox="1"/>
          <p:nvPr/>
        </p:nvSpPr>
        <p:spPr>
          <a:xfrm>
            <a:off x="315000" y="1094700"/>
            <a:ext cx="53535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solidFill>
                  <a:schemeClr val="dk1"/>
                </a:solidFill>
                <a:latin typeface="Trebuchet MS"/>
                <a:ea typeface="Trebuchet MS"/>
                <a:cs typeface="Trebuchet MS"/>
                <a:sym typeface="Trebuchet MS"/>
              </a:rPr>
              <a:t>AND NOT SIMCLR OR OTHER SELF-SUPERVISED TECHNIQUES?</a:t>
            </a:r>
            <a:endParaRPr>
              <a:solidFill>
                <a:schemeClr val="dk1"/>
              </a:solidFill>
              <a:latin typeface="Trebuchet MS"/>
              <a:ea typeface="Trebuchet MS"/>
              <a:cs typeface="Trebuchet MS"/>
              <a:sym typeface="Trebuchet MS"/>
            </a:endParaRPr>
          </a:p>
        </p:txBody>
      </p:sp>
      <p:sp>
        <p:nvSpPr>
          <p:cNvPr id="303" name="Google Shape;303;p40"/>
          <p:cNvSpPr txBox="1"/>
          <p:nvPr/>
        </p:nvSpPr>
        <p:spPr>
          <a:xfrm>
            <a:off x="1967850" y="4148275"/>
            <a:ext cx="5208300" cy="338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1000">
                <a:solidFill>
                  <a:schemeClr val="dk1"/>
                </a:solidFill>
                <a:latin typeface="Trebuchet MS"/>
                <a:ea typeface="Trebuchet MS"/>
                <a:cs typeface="Trebuchet MS"/>
                <a:sym typeface="Trebuchet MS"/>
              </a:rPr>
              <a:t>Emerging Properties in Self-Supervised Vision Transformers </a:t>
            </a:r>
            <a:r>
              <a:rPr lang="en" sz="1000">
                <a:solidFill>
                  <a:schemeClr val="dk1"/>
                </a:solidFill>
                <a:latin typeface="Trebuchet MS"/>
                <a:ea typeface="Trebuchet MS"/>
                <a:cs typeface="Trebuchet MS"/>
                <a:sym typeface="Trebuchet MS"/>
              </a:rPr>
              <a:t>(Bojanowski et al, 2021)</a:t>
            </a:r>
            <a:endParaRPr baseline="30000" sz="1000">
              <a:solidFill>
                <a:schemeClr val="dk1"/>
              </a:solidFill>
              <a:latin typeface="Trebuchet MS"/>
              <a:ea typeface="Trebuchet MS"/>
              <a:cs typeface="Trebuchet MS"/>
              <a:sym typeface="Trebuchet MS"/>
            </a:endParaRPr>
          </a:p>
        </p:txBody>
      </p:sp>
      <p:sp>
        <p:nvSpPr>
          <p:cNvPr id="304" name="Google Shape;304;p40"/>
          <p:cNvSpPr txBox="1"/>
          <p:nvPr/>
        </p:nvSpPr>
        <p:spPr>
          <a:xfrm>
            <a:off x="315000" y="1417950"/>
            <a:ext cx="5486400" cy="4002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Clr>
                <a:schemeClr val="dk1"/>
              </a:buClr>
              <a:buSzPts val="1200"/>
              <a:buFont typeface="Trebuchet MS"/>
              <a:buChar char="●"/>
            </a:pPr>
            <a:r>
              <a:rPr lang="en">
                <a:solidFill>
                  <a:schemeClr val="dk1"/>
                </a:solidFill>
                <a:latin typeface="Trebuchet MS"/>
                <a:ea typeface="Trebuchet MS"/>
                <a:cs typeface="Trebuchet MS"/>
                <a:sym typeface="Trebuchet MS"/>
              </a:rPr>
              <a:t>DINO outperforms other models, a strong backbone</a:t>
            </a:r>
            <a:endParaRPr>
              <a:latin typeface="EB Garamond"/>
              <a:ea typeface="EB Garamond"/>
              <a:cs typeface="EB Garamond"/>
              <a:sym typeface="EB Garamond"/>
            </a:endParaRPr>
          </a:p>
        </p:txBody>
      </p:sp>
      <p:sp>
        <p:nvSpPr>
          <p:cNvPr id="305" name="Google Shape;305;p40"/>
          <p:cNvSpPr txBox="1"/>
          <p:nvPr/>
        </p:nvSpPr>
        <p:spPr>
          <a:xfrm>
            <a:off x="315000" y="1741200"/>
            <a:ext cx="51435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a:latin typeface="EB Garamond"/>
              <a:ea typeface="EB Garamond"/>
              <a:cs typeface="EB Garamond"/>
              <a:sym typeface="EB Garamo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1"/>
          <p:cNvSpPr txBox="1"/>
          <p:nvPr/>
        </p:nvSpPr>
        <p:spPr>
          <a:xfrm>
            <a:off x="628650" y="176700"/>
            <a:ext cx="5663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b="1" lang="en" sz="2700">
                <a:latin typeface="Trebuchet MS"/>
                <a:ea typeface="Trebuchet MS"/>
                <a:cs typeface="Trebuchet MS"/>
                <a:sym typeface="Trebuchet MS"/>
              </a:rPr>
              <a:t>Used Method</a:t>
            </a:r>
            <a:endParaRPr b="1" sz="2700">
              <a:latin typeface="Trebuchet MS"/>
              <a:ea typeface="Trebuchet MS"/>
              <a:cs typeface="Trebuchet MS"/>
              <a:sym typeface="Trebuchet MS"/>
            </a:endParaRPr>
          </a:p>
        </p:txBody>
      </p:sp>
      <p:sp>
        <p:nvSpPr>
          <p:cNvPr id="311" name="Google Shape;311;p41"/>
          <p:cNvSpPr txBox="1"/>
          <p:nvPr/>
        </p:nvSpPr>
        <p:spPr>
          <a:xfrm>
            <a:off x="5995374" y="2057475"/>
            <a:ext cx="2596200" cy="1693200"/>
          </a:xfrm>
          <a:prstGeom prst="rect">
            <a:avLst/>
          </a:prstGeom>
          <a:noFill/>
          <a:ln cap="flat" cmpd="sng" w="9525">
            <a:solidFill>
              <a:srgbClr val="262626"/>
            </a:solidFill>
            <a:prstDash val="solid"/>
            <a:round/>
            <a:headEnd len="sm" w="sm" type="none"/>
            <a:tailEnd len="sm" w="sm" type="none"/>
          </a:ln>
        </p:spPr>
        <p:txBody>
          <a:bodyPr anchorCtr="0" anchor="t" bIns="91425" lIns="91425" spcFirstLastPara="1" rIns="91425" wrap="square" tIns="91425">
            <a:spAutoFit/>
          </a:bodyPr>
          <a:lstStyle/>
          <a:p>
            <a:pPr indent="-190500" lvl="0" marL="228600" rtl="0" algn="l">
              <a:spcBef>
                <a:spcPts val="0"/>
              </a:spcBef>
              <a:spcAft>
                <a:spcPts val="0"/>
              </a:spcAft>
              <a:buSzPts val="1200"/>
              <a:buFont typeface="Trebuchet MS"/>
              <a:buChar char="●"/>
            </a:pPr>
            <a:r>
              <a:rPr b="1" lang="en">
                <a:latin typeface="Trebuchet MS"/>
                <a:ea typeface="Trebuchet MS"/>
                <a:cs typeface="Trebuchet MS"/>
                <a:sym typeface="Trebuchet MS"/>
              </a:rPr>
              <a:t>Supervised Learning</a:t>
            </a:r>
            <a:endParaRPr b="1">
              <a:latin typeface="Trebuchet MS"/>
              <a:ea typeface="Trebuchet MS"/>
              <a:cs typeface="Trebuchet MS"/>
              <a:sym typeface="Trebuchet MS"/>
            </a:endParaRPr>
          </a:p>
          <a:p>
            <a:pPr indent="-190500" lvl="1" marL="400050" rtl="0" algn="l">
              <a:spcBef>
                <a:spcPts val="0"/>
              </a:spcBef>
              <a:spcAft>
                <a:spcPts val="0"/>
              </a:spcAft>
              <a:buSzPts val="1200"/>
              <a:buFont typeface="Trebuchet MS"/>
              <a:buChar char="○"/>
            </a:pPr>
            <a:r>
              <a:rPr lang="en">
                <a:latin typeface="Trebuchet MS"/>
                <a:ea typeface="Trebuchet MS"/>
                <a:cs typeface="Trebuchet MS"/>
                <a:sym typeface="Trebuchet MS"/>
              </a:rPr>
              <a:t>From scratch</a:t>
            </a:r>
            <a:endParaRPr>
              <a:latin typeface="Trebuchet MS"/>
              <a:ea typeface="Trebuchet MS"/>
              <a:cs typeface="Trebuchet MS"/>
              <a:sym typeface="Trebuchet MS"/>
            </a:endParaRPr>
          </a:p>
          <a:p>
            <a:pPr indent="-190500" lvl="1" marL="400050" rtl="0" algn="l">
              <a:spcBef>
                <a:spcPts val="0"/>
              </a:spcBef>
              <a:spcAft>
                <a:spcPts val="0"/>
              </a:spcAft>
              <a:buSzPts val="1200"/>
              <a:buFont typeface="Trebuchet MS"/>
              <a:buChar char="○"/>
            </a:pPr>
            <a:r>
              <a:rPr lang="en">
                <a:latin typeface="Trebuchet MS"/>
                <a:ea typeface="Trebuchet MS"/>
                <a:cs typeface="Trebuchet MS"/>
                <a:sym typeface="Trebuchet MS"/>
              </a:rPr>
              <a:t>Fine-</a:t>
            </a:r>
            <a:r>
              <a:rPr lang="en">
                <a:latin typeface="Trebuchet MS"/>
                <a:ea typeface="Trebuchet MS"/>
                <a:cs typeface="Trebuchet MS"/>
                <a:sym typeface="Trebuchet MS"/>
              </a:rPr>
              <a:t>tuning (</a:t>
            </a:r>
            <a:r>
              <a:rPr lang="en">
                <a:solidFill>
                  <a:schemeClr val="dk1"/>
                </a:solidFill>
                <a:latin typeface="Trebuchet MS"/>
                <a:ea typeface="Trebuchet MS"/>
                <a:cs typeface="Trebuchet MS"/>
                <a:sym typeface="Trebuchet MS"/>
              </a:rPr>
              <a:t>ImageNet</a:t>
            </a:r>
            <a:r>
              <a:rPr lang="en">
                <a:latin typeface="Trebuchet MS"/>
                <a:ea typeface="Trebuchet MS"/>
                <a:cs typeface="Trebuchet MS"/>
                <a:sym typeface="Trebuchet MS"/>
              </a:rPr>
              <a:t>)</a:t>
            </a:r>
            <a:endParaRPr>
              <a:latin typeface="Trebuchet MS"/>
              <a:ea typeface="Trebuchet MS"/>
              <a:cs typeface="Trebuchet MS"/>
              <a:sym typeface="Trebuchet MS"/>
            </a:endParaRPr>
          </a:p>
          <a:p>
            <a:pPr indent="0" lvl="0" marL="914400" rtl="0" algn="l">
              <a:spcBef>
                <a:spcPts val="0"/>
              </a:spcBef>
              <a:spcAft>
                <a:spcPts val="0"/>
              </a:spcAft>
              <a:buNone/>
            </a:pPr>
            <a:r>
              <a:t/>
            </a:r>
            <a:endParaRPr>
              <a:latin typeface="Trebuchet MS"/>
              <a:ea typeface="Trebuchet MS"/>
              <a:cs typeface="Trebuchet MS"/>
              <a:sym typeface="Trebuchet MS"/>
            </a:endParaRPr>
          </a:p>
          <a:p>
            <a:pPr indent="-190500" lvl="0" marL="228600" rtl="0" algn="l">
              <a:spcBef>
                <a:spcPts val="0"/>
              </a:spcBef>
              <a:spcAft>
                <a:spcPts val="0"/>
              </a:spcAft>
              <a:buSzPts val="1200"/>
              <a:buFont typeface="Trebuchet MS"/>
              <a:buChar char="●"/>
            </a:pPr>
            <a:r>
              <a:rPr b="1" lang="en">
                <a:latin typeface="Trebuchet MS"/>
                <a:ea typeface="Trebuchet MS"/>
                <a:cs typeface="Trebuchet MS"/>
                <a:sym typeface="Trebuchet MS"/>
              </a:rPr>
              <a:t>Self-supervised Learning</a:t>
            </a:r>
            <a:endParaRPr b="1">
              <a:latin typeface="Trebuchet MS"/>
              <a:ea typeface="Trebuchet MS"/>
              <a:cs typeface="Trebuchet MS"/>
              <a:sym typeface="Trebuchet MS"/>
            </a:endParaRPr>
          </a:p>
          <a:p>
            <a:pPr indent="-190500" lvl="1" marL="400050" rtl="0" algn="l">
              <a:spcBef>
                <a:spcPts val="0"/>
              </a:spcBef>
              <a:spcAft>
                <a:spcPts val="0"/>
              </a:spcAft>
              <a:buSzPts val="1200"/>
              <a:buFont typeface="Trebuchet MS"/>
              <a:buChar char="○"/>
            </a:pPr>
            <a:r>
              <a:rPr lang="en">
                <a:latin typeface="Trebuchet MS"/>
                <a:ea typeface="Trebuchet MS"/>
                <a:cs typeface="Trebuchet MS"/>
                <a:sym typeface="Trebuchet MS"/>
              </a:rPr>
              <a:t>DINO (</a:t>
            </a:r>
            <a:r>
              <a:rPr lang="en">
                <a:solidFill>
                  <a:schemeClr val="dk1"/>
                </a:solidFill>
                <a:latin typeface="Trebuchet MS"/>
                <a:ea typeface="Trebuchet MS"/>
                <a:cs typeface="Trebuchet MS"/>
                <a:sym typeface="Trebuchet MS"/>
              </a:rPr>
              <a:t>ImageNet</a:t>
            </a:r>
            <a:r>
              <a:rPr lang="en">
                <a:latin typeface="Trebuchet MS"/>
                <a:ea typeface="Trebuchet MS"/>
                <a:cs typeface="Trebuchet MS"/>
                <a:sym typeface="Trebuchet MS"/>
              </a:rPr>
              <a:t>)</a:t>
            </a:r>
            <a:endParaRPr>
              <a:latin typeface="Trebuchet MS"/>
              <a:ea typeface="Trebuchet MS"/>
              <a:cs typeface="Trebuchet MS"/>
              <a:sym typeface="Trebuchet MS"/>
            </a:endParaRPr>
          </a:p>
          <a:p>
            <a:pPr indent="-190500" lvl="1" marL="400050" rtl="0" algn="l">
              <a:spcBef>
                <a:spcPts val="0"/>
              </a:spcBef>
              <a:spcAft>
                <a:spcPts val="0"/>
              </a:spcAft>
              <a:buSzPts val="1200"/>
              <a:buFont typeface="Trebuchet MS"/>
              <a:buChar char="○"/>
            </a:pPr>
            <a:r>
              <a:rPr lang="en">
                <a:latin typeface="Trebuchet MS"/>
                <a:ea typeface="Trebuchet MS"/>
                <a:cs typeface="Trebuchet MS"/>
                <a:sym typeface="Trebuchet MS"/>
              </a:rPr>
              <a:t>SimCLR (Medical)</a:t>
            </a:r>
            <a:endParaRPr>
              <a:latin typeface="Trebuchet MS"/>
              <a:ea typeface="Trebuchet MS"/>
              <a:cs typeface="Trebuchet MS"/>
              <a:sym typeface="Trebuchet MS"/>
            </a:endParaRPr>
          </a:p>
        </p:txBody>
      </p:sp>
      <p:sp>
        <p:nvSpPr>
          <p:cNvPr id="312" name="Google Shape;312;p41"/>
          <p:cNvSpPr/>
          <p:nvPr/>
        </p:nvSpPr>
        <p:spPr>
          <a:xfrm>
            <a:off x="5033150" y="2526680"/>
            <a:ext cx="750300" cy="754800"/>
          </a:xfrm>
          <a:prstGeom prst="mathPlus">
            <a:avLst>
              <a:gd fmla="val 23520" name="adj1"/>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 name="Google Shape;313;p41"/>
          <p:cNvGrpSpPr/>
          <p:nvPr/>
        </p:nvGrpSpPr>
        <p:grpSpPr>
          <a:xfrm>
            <a:off x="768100" y="1837875"/>
            <a:ext cx="4053126" cy="2132400"/>
            <a:chOff x="768100" y="1837875"/>
            <a:chExt cx="4053126" cy="2132400"/>
          </a:xfrm>
        </p:grpSpPr>
        <p:pic>
          <p:nvPicPr>
            <p:cNvPr id="314" name="Google Shape;314;p41"/>
            <p:cNvPicPr preferRelativeResize="0"/>
            <p:nvPr/>
          </p:nvPicPr>
          <p:blipFill rotWithShape="1">
            <a:blip r:embed="rId3">
              <a:alphaModFix/>
            </a:blip>
            <a:srcRect b="0" l="0" r="0" t="39573"/>
            <a:stretch/>
          </p:blipFill>
          <p:spPr>
            <a:xfrm>
              <a:off x="768100" y="1837875"/>
              <a:ext cx="949600" cy="2132400"/>
            </a:xfrm>
            <a:prstGeom prst="rect">
              <a:avLst/>
            </a:prstGeom>
            <a:noFill/>
            <a:ln cap="flat" cmpd="sng" w="9525">
              <a:solidFill>
                <a:srgbClr val="262626"/>
              </a:solidFill>
              <a:prstDash val="solid"/>
              <a:round/>
              <a:headEnd len="sm" w="sm" type="none"/>
              <a:tailEnd len="sm" w="sm" type="none"/>
            </a:ln>
          </p:spPr>
        </p:pic>
        <p:sp>
          <p:nvSpPr>
            <p:cNvPr id="315" name="Google Shape;315;p41"/>
            <p:cNvSpPr txBox="1"/>
            <p:nvPr/>
          </p:nvSpPr>
          <p:spPr>
            <a:xfrm>
              <a:off x="1947368" y="2742943"/>
              <a:ext cx="537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EB Garamond"/>
                  <a:ea typeface="EB Garamond"/>
                  <a:cs typeface="EB Garamond"/>
                  <a:sym typeface="EB Garamond"/>
                </a:rPr>
                <a:t>OR</a:t>
              </a:r>
              <a:endParaRPr b="1" sz="1600">
                <a:latin typeface="EB Garamond"/>
                <a:ea typeface="EB Garamond"/>
                <a:cs typeface="EB Garamond"/>
                <a:sym typeface="EB Garamond"/>
              </a:endParaRPr>
            </a:p>
          </p:txBody>
        </p:sp>
        <p:pic>
          <p:nvPicPr>
            <p:cNvPr id="316" name="Google Shape;316;p41"/>
            <p:cNvPicPr preferRelativeResize="0"/>
            <p:nvPr/>
          </p:nvPicPr>
          <p:blipFill rotWithShape="1">
            <a:blip r:embed="rId4">
              <a:alphaModFix/>
            </a:blip>
            <a:srcRect b="0" l="4525" r="32711" t="0"/>
            <a:stretch/>
          </p:blipFill>
          <p:spPr>
            <a:xfrm>
              <a:off x="2714026" y="2111550"/>
              <a:ext cx="2107200" cy="1585075"/>
            </a:xfrm>
            <a:prstGeom prst="rect">
              <a:avLst/>
            </a:prstGeom>
            <a:noFill/>
            <a:ln>
              <a:noFill/>
            </a:ln>
          </p:spPr>
        </p:pic>
      </p:grpSp>
      <p:sp>
        <p:nvSpPr>
          <p:cNvPr id="317" name="Google Shape;317;p41"/>
          <p:cNvSpPr txBox="1"/>
          <p:nvPr/>
        </p:nvSpPr>
        <p:spPr>
          <a:xfrm>
            <a:off x="0" y="4637250"/>
            <a:ext cx="83388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800">
                <a:solidFill>
                  <a:schemeClr val="dk1"/>
                </a:solidFill>
                <a:latin typeface="Trebuchet MS"/>
                <a:ea typeface="Trebuchet MS"/>
                <a:cs typeface="Trebuchet MS"/>
                <a:sym typeface="Trebuchet MS"/>
              </a:rPr>
              <a:t>Source: Lecture notes</a:t>
            </a:r>
            <a:endParaRPr sz="800">
              <a:solidFill>
                <a:schemeClr val="dk1"/>
              </a:solidFill>
              <a:latin typeface="Trebuchet MS"/>
              <a:ea typeface="Trebuchet MS"/>
              <a:cs typeface="Trebuchet MS"/>
              <a:sym typeface="Trebuchet MS"/>
            </a:endParaRPr>
          </a:p>
          <a:p>
            <a:pPr indent="0" lvl="0" marL="0" rtl="0" algn="l">
              <a:spcBef>
                <a:spcPts val="0"/>
              </a:spcBef>
              <a:spcAft>
                <a:spcPts val="0"/>
              </a:spcAft>
              <a:buNone/>
            </a:pPr>
            <a:r>
              <a:rPr lang="en" sz="800">
                <a:solidFill>
                  <a:srgbClr val="292929"/>
                </a:solidFill>
                <a:highlight>
                  <a:schemeClr val="lt1"/>
                </a:highlight>
                <a:latin typeface="Trebuchet MS"/>
                <a:ea typeface="Trebuchet MS"/>
                <a:cs typeface="Trebuchet MS"/>
                <a:sym typeface="Trebuchet MS"/>
              </a:rPr>
              <a:t>Source: A. Dosovitskiy</a:t>
            </a:r>
            <a:r>
              <a:rPr i="1" lang="en" sz="800">
                <a:solidFill>
                  <a:srgbClr val="292929"/>
                </a:solidFill>
                <a:highlight>
                  <a:schemeClr val="lt1"/>
                </a:highlight>
                <a:latin typeface="Trebuchet MS"/>
                <a:ea typeface="Trebuchet MS"/>
                <a:cs typeface="Trebuchet MS"/>
                <a:sym typeface="Trebuchet MS"/>
              </a:rPr>
              <a:t> et al.</a:t>
            </a:r>
            <a:r>
              <a:rPr lang="en" sz="800">
                <a:solidFill>
                  <a:srgbClr val="292929"/>
                </a:solidFill>
                <a:highlight>
                  <a:schemeClr val="lt1"/>
                </a:highlight>
                <a:latin typeface="Trebuchet MS"/>
                <a:ea typeface="Trebuchet MS"/>
                <a:cs typeface="Trebuchet MS"/>
                <a:sym typeface="Trebuchet MS"/>
              </a:rPr>
              <a:t>, “An Image is Worth 16x16 Words: Transformers for Image Recognition at Scale,” 2020 2020, doi: 10.48550/ARXIV.2010.11929.</a:t>
            </a:r>
            <a:endParaRPr sz="800">
              <a:solidFill>
                <a:schemeClr val="dk1"/>
              </a:solidFill>
              <a:latin typeface="Trebuchet MS"/>
              <a:ea typeface="Trebuchet MS"/>
              <a:cs typeface="Trebuchet MS"/>
              <a:sym typeface="Trebuchet MS"/>
            </a:endParaRPr>
          </a:p>
        </p:txBody>
      </p:sp>
      <p:sp>
        <p:nvSpPr>
          <p:cNvPr id="318" name="Google Shape;318;p41"/>
          <p:cNvSpPr txBox="1"/>
          <p:nvPr/>
        </p:nvSpPr>
        <p:spPr>
          <a:xfrm>
            <a:off x="1741050" y="1304275"/>
            <a:ext cx="2107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latin typeface="Trebuchet MS"/>
                <a:ea typeface="Trebuchet MS"/>
                <a:cs typeface="Trebuchet MS"/>
                <a:sym typeface="Trebuchet MS"/>
              </a:rPr>
              <a:t>Network </a:t>
            </a:r>
            <a:r>
              <a:rPr lang="en" u="sng">
                <a:latin typeface="Trebuchet MS"/>
                <a:ea typeface="Trebuchet MS"/>
                <a:cs typeface="Trebuchet MS"/>
                <a:sym typeface="Trebuchet MS"/>
              </a:rPr>
              <a:t>Architecture</a:t>
            </a:r>
            <a:endParaRPr u="sng">
              <a:latin typeface="Trebuchet MS"/>
              <a:ea typeface="Trebuchet MS"/>
              <a:cs typeface="Trebuchet MS"/>
              <a:sym typeface="Trebuchet MS"/>
            </a:endParaRPr>
          </a:p>
        </p:txBody>
      </p:sp>
      <p:sp>
        <p:nvSpPr>
          <p:cNvPr id="319" name="Google Shape;319;p41"/>
          <p:cNvSpPr txBox="1"/>
          <p:nvPr/>
        </p:nvSpPr>
        <p:spPr>
          <a:xfrm>
            <a:off x="6430825" y="1304300"/>
            <a:ext cx="1725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u="sng">
                <a:latin typeface="Trebuchet MS"/>
                <a:ea typeface="Trebuchet MS"/>
                <a:cs typeface="Trebuchet MS"/>
                <a:sym typeface="Trebuchet MS"/>
              </a:rPr>
              <a:t>Training Technique</a:t>
            </a:r>
            <a:endParaRPr u="sng">
              <a:latin typeface="Trebuchet MS"/>
              <a:ea typeface="Trebuchet MS"/>
              <a:cs typeface="Trebuchet MS"/>
              <a:sym typeface="Trebuchet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200"/>
                                        <p:tgtEl>
                                          <p:spTgt spid="3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200"/>
                                        <p:tgtEl>
                                          <p:spTgt spid="312"/>
                                        </p:tgtEl>
                                      </p:cBhvr>
                                    </p:animEffect>
                                  </p:childTnLst>
                                </p:cTn>
                              </p:par>
                              <p:par>
                                <p:cTn fill="hold" nodeType="with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200"/>
                                        <p:tgtEl>
                                          <p:spTgt spid="3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2"/>
          <p:cNvSpPr txBox="1"/>
          <p:nvPr/>
        </p:nvSpPr>
        <p:spPr>
          <a:xfrm>
            <a:off x="628650" y="176700"/>
            <a:ext cx="48381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b="1" lang="en" sz="2700">
                <a:latin typeface="Trebuchet MS"/>
                <a:ea typeface="Trebuchet MS"/>
                <a:cs typeface="Trebuchet MS"/>
                <a:sym typeface="Trebuchet MS"/>
              </a:rPr>
              <a:t>Used Models</a:t>
            </a:r>
            <a:endParaRPr b="1" sz="2700">
              <a:latin typeface="Trebuchet MS"/>
              <a:ea typeface="Trebuchet MS"/>
              <a:cs typeface="Trebuchet MS"/>
              <a:sym typeface="Trebuchet MS"/>
            </a:endParaRPr>
          </a:p>
        </p:txBody>
      </p:sp>
      <p:graphicFrame>
        <p:nvGraphicFramePr>
          <p:cNvPr id="325" name="Google Shape;325;p42"/>
          <p:cNvGraphicFramePr/>
          <p:nvPr/>
        </p:nvGraphicFramePr>
        <p:xfrm>
          <a:off x="1424650" y="1291708"/>
          <a:ext cx="3000000" cy="3000000"/>
        </p:xfrm>
        <a:graphic>
          <a:graphicData uri="http://schemas.openxmlformats.org/drawingml/2006/table">
            <a:tbl>
              <a:tblPr>
                <a:noFill/>
                <a:tableStyleId>{165BEDB6-1A18-44FE-9170-3FBECF072B59}</a:tableStyleId>
              </a:tblPr>
              <a:tblGrid>
                <a:gridCol w="1573675"/>
                <a:gridCol w="1573675"/>
                <a:gridCol w="1573675"/>
                <a:gridCol w="1573675"/>
              </a:tblGrid>
              <a:tr h="236525">
                <a:tc>
                  <a:txBody>
                    <a:bodyPr/>
                    <a:lstStyle/>
                    <a:p>
                      <a:pPr indent="0" lvl="0" marL="0" rtl="0" algn="ctr">
                        <a:spcBef>
                          <a:spcPts val="0"/>
                        </a:spcBef>
                        <a:spcAft>
                          <a:spcPts val="0"/>
                        </a:spcAft>
                        <a:buNone/>
                      </a:pPr>
                      <a:r>
                        <a:rPr b="1" lang="en" sz="1200">
                          <a:latin typeface="Trebuchet MS"/>
                          <a:ea typeface="Trebuchet MS"/>
                          <a:cs typeface="Trebuchet MS"/>
                          <a:sym typeface="Trebuchet MS"/>
                        </a:rPr>
                        <a:t>Name</a:t>
                      </a:r>
                      <a:endParaRPr b="1" sz="1200">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b="1" lang="en" sz="1200">
                          <a:latin typeface="Trebuchet MS"/>
                          <a:ea typeface="Trebuchet MS"/>
                          <a:cs typeface="Trebuchet MS"/>
                          <a:sym typeface="Trebuchet MS"/>
                        </a:rPr>
                        <a:t>Pre-training</a:t>
                      </a:r>
                      <a:endParaRPr b="1" sz="1200">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b="1" lang="en" sz="1200">
                          <a:latin typeface="Trebuchet MS"/>
                          <a:ea typeface="Trebuchet MS"/>
                          <a:cs typeface="Trebuchet MS"/>
                          <a:sym typeface="Trebuchet MS"/>
                        </a:rPr>
                        <a:t>Dataset</a:t>
                      </a:r>
                      <a:endParaRPr b="1" sz="1200">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b="1" lang="en" sz="1200">
                          <a:latin typeface="Trebuchet MS"/>
                          <a:ea typeface="Trebuchet MS"/>
                          <a:cs typeface="Trebuchet MS"/>
                          <a:sym typeface="Trebuchet MS"/>
                        </a:rPr>
                        <a:t>Backbone</a:t>
                      </a:r>
                      <a:endParaRPr b="1" sz="1200">
                        <a:latin typeface="Trebuchet MS"/>
                        <a:ea typeface="Trebuchet MS"/>
                        <a:cs typeface="Trebuchet MS"/>
                        <a:sym typeface="Trebuchet MS"/>
                      </a:endParaRPr>
                    </a:p>
                  </a:txBody>
                  <a:tcPr marT="91425" marB="91425" marR="91425" marL="91425"/>
                </a:tc>
              </a:tr>
              <a:tr h="205225">
                <a:tc>
                  <a:txBody>
                    <a:bodyPr/>
                    <a:lstStyle/>
                    <a:p>
                      <a:pPr indent="0" lvl="0" marL="0" rtl="0" algn="ctr">
                        <a:spcBef>
                          <a:spcPts val="0"/>
                        </a:spcBef>
                        <a:spcAft>
                          <a:spcPts val="0"/>
                        </a:spcAft>
                        <a:buNone/>
                      </a:pPr>
                      <a:r>
                        <a:rPr lang="en" sz="1200">
                          <a:latin typeface="Trebuchet MS"/>
                          <a:ea typeface="Trebuchet MS"/>
                          <a:cs typeface="Trebuchet MS"/>
                          <a:sym typeface="Trebuchet MS"/>
                        </a:rPr>
                        <a:t>ResNet (Base)</a:t>
                      </a:r>
                      <a:endParaRPr sz="1200">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lang="en" sz="1200">
                          <a:latin typeface="Trebuchet MS"/>
                          <a:ea typeface="Trebuchet MS"/>
                          <a:cs typeface="Trebuchet MS"/>
                          <a:sym typeface="Trebuchet MS"/>
                        </a:rPr>
                        <a:t>-</a:t>
                      </a:r>
                      <a:endParaRPr sz="1200">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lang="en" sz="1200">
                          <a:latin typeface="Trebuchet MS"/>
                          <a:ea typeface="Trebuchet MS"/>
                          <a:cs typeface="Trebuchet MS"/>
                          <a:sym typeface="Trebuchet MS"/>
                        </a:rPr>
                        <a:t>Our dataset</a:t>
                      </a:r>
                      <a:endParaRPr sz="1200">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lang="en" sz="1200">
                          <a:latin typeface="Trebuchet MS"/>
                          <a:ea typeface="Trebuchet MS"/>
                          <a:cs typeface="Trebuchet MS"/>
                          <a:sym typeface="Trebuchet MS"/>
                        </a:rPr>
                        <a:t>ResNet-50</a:t>
                      </a:r>
                      <a:endParaRPr sz="1200">
                        <a:latin typeface="Trebuchet MS"/>
                        <a:ea typeface="Trebuchet MS"/>
                        <a:cs typeface="Trebuchet MS"/>
                        <a:sym typeface="Trebuchet MS"/>
                      </a:endParaRPr>
                    </a:p>
                  </a:txBody>
                  <a:tcPr marT="91425" marB="91425" marR="91425" marL="91425"/>
                </a:tc>
              </a:tr>
              <a:tr h="205225">
                <a:tc>
                  <a:txBody>
                    <a:bodyPr/>
                    <a:lstStyle/>
                    <a:p>
                      <a:pPr indent="0" lvl="0" marL="0" rtl="0" algn="ctr">
                        <a:spcBef>
                          <a:spcPts val="0"/>
                        </a:spcBef>
                        <a:spcAft>
                          <a:spcPts val="0"/>
                        </a:spcAft>
                        <a:buNone/>
                      </a:pPr>
                      <a:r>
                        <a:rPr lang="en" sz="1200">
                          <a:latin typeface="Trebuchet MS"/>
                          <a:ea typeface="Trebuchet MS"/>
                          <a:cs typeface="Trebuchet MS"/>
                          <a:sym typeface="Trebuchet MS"/>
                        </a:rPr>
                        <a:t>ViT (Base)</a:t>
                      </a:r>
                      <a:endParaRPr sz="1200">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lang="en" sz="1200">
                          <a:latin typeface="Trebuchet MS"/>
                          <a:ea typeface="Trebuchet MS"/>
                          <a:cs typeface="Trebuchet MS"/>
                          <a:sym typeface="Trebuchet MS"/>
                        </a:rPr>
                        <a:t>-</a:t>
                      </a:r>
                      <a:endParaRPr sz="1200">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lang="en" sz="1200">
                          <a:latin typeface="Trebuchet MS"/>
                          <a:ea typeface="Trebuchet MS"/>
                          <a:cs typeface="Trebuchet MS"/>
                          <a:sym typeface="Trebuchet MS"/>
                        </a:rPr>
                        <a:t>Our dataset</a:t>
                      </a:r>
                      <a:endParaRPr sz="1200">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lang="en" sz="1200">
                          <a:latin typeface="Trebuchet MS"/>
                          <a:ea typeface="Trebuchet MS"/>
                          <a:cs typeface="Trebuchet MS"/>
                          <a:sym typeface="Trebuchet MS"/>
                        </a:rPr>
                        <a:t>ViT (B8*)</a:t>
                      </a:r>
                      <a:endParaRPr sz="1200">
                        <a:latin typeface="Trebuchet MS"/>
                        <a:ea typeface="Trebuchet MS"/>
                        <a:cs typeface="Trebuchet MS"/>
                        <a:sym typeface="Trebuchet MS"/>
                      </a:endParaRPr>
                    </a:p>
                  </a:txBody>
                  <a:tcPr marT="91425" marB="91425" marR="91425" marL="91425"/>
                </a:tc>
              </a:tr>
            </a:tbl>
          </a:graphicData>
        </a:graphic>
      </p:graphicFrame>
      <p:sp>
        <p:nvSpPr>
          <p:cNvPr id="326" name="Google Shape;326;p42"/>
          <p:cNvSpPr txBox="1"/>
          <p:nvPr/>
        </p:nvSpPr>
        <p:spPr>
          <a:xfrm>
            <a:off x="0" y="4712400"/>
            <a:ext cx="7814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800">
                <a:solidFill>
                  <a:srgbClr val="292929"/>
                </a:solidFill>
                <a:highlight>
                  <a:schemeClr val="lt1"/>
                </a:highlight>
                <a:latin typeface="Times New Roman"/>
                <a:ea typeface="Times New Roman"/>
                <a:cs typeface="Times New Roman"/>
                <a:sym typeface="Times New Roman"/>
              </a:rPr>
              <a:t>[1] Code Repository: https://github.com/facebookresearch/dino</a:t>
            </a:r>
            <a:endParaRPr sz="800">
              <a:solidFill>
                <a:srgbClr val="292929"/>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800">
                <a:solidFill>
                  <a:srgbClr val="292929"/>
                </a:solidFill>
                <a:highlight>
                  <a:srgbClr val="FFFFFF"/>
                </a:highlight>
                <a:latin typeface="Times New Roman"/>
                <a:ea typeface="Times New Roman"/>
                <a:cs typeface="Times New Roman"/>
                <a:sym typeface="Times New Roman"/>
              </a:rPr>
              <a:t>[2] </a:t>
            </a:r>
            <a:r>
              <a:rPr lang="en" sz="800">
                <a:solidFill>
                  <a:srgbClr val="292929"/>
                </a:solidFill>
                <a:highlight>
                  <a:schemeClr val="lt1"/>
                </a:highlight>
                <a:latin typeface="Times New Roman"/>
                <a:ea typeface="Times New Roman"/>
                <a:cs typeface="Times New Roman"/>
                <a:sym typeface="Times New Roman"/>
              </a:rPr>
              <a:t>Code Repository: </a:t>
            </a:r>
            <a:r>
              <a:rPr lang="en" sz="800">
                <a:solidFill>
                  <a:srgbClr val="292929"/>
                </a:solidFill>
                <a:highlight>
                  <a:srgbClr val="FFFFFF"/>
                </a:highlight>
                <a:latin typeface="Times New Roman"/>
                <a:ea typeface="Times New Roman"/>
                <a:cs typeface="Times New Roman"/>
                <a:sym typeface="Times New Roman"/>
              </a:rPr>
              <a:t>https://github.com/ozanciga/self-supervised-histopathology/</a:t>
            </a:r>
            <a:endParaRPr sz="800">
              <a:latin typeface="Times New Roman"/>
              <a:ea typeface="Times New Roman"/>
              <a:cs typeface="Times New Roman"/>
              <a:sym typeface="Times New Roman"/>
            </a:endParaRPr>
          </a:p>
        </p:txBody>
      </p:sp>
      <p:graphicFrame>
        <p:nvGraphicFramePr>
          <p:cNvPr id="327" name="Google Shape;327;p42"/>
          <p:cNvGraphicFramePr/>
          <p:nvPr/>
        </p:nvGraphicFramePr>
        <p:xfrm>
          <a:off x="1424650" y="2388882"/>
          <a:ext cx="3000000" cy="3000000"/>
        </p:xfrm>
        <a:graphic>
          <a:graphicData uri="http://schemas.openxmlformats.org/drawingml/2006/table">
            <a:tbl>
              <a:tblPr>
                <a:noFill/>
                <a:tableStyleId>{165BEDB6-1A18-44FE-9170-3FBECF072B59}</a:tableStyleId>
              </a:tblPr>
              <a:tblGrid>
                <a:gridCol w="1573675"/>
                <a:gridCol w="1573675"/>
                <a:gridCol w="1573675"/>
                <a:gridCol w="1573675"/>
              </a:tblGrid>
              <a:tr h="307850">
                <a:tc>
                  <a:txBody>
                    <a:bodyPr/>
                    <a:lstStyle/>
                    <a:p>
                      <a:pPr indent="0" lvl="0" marL="0" rtl="0" algn="ctr">
                        <a:spcBef>
                          <a:spcPts val="0"/>
                        </a:spcBef>
                        <a:spcAft>
                          <a:spcPts val="0"/>
                        </a:spcAft>
                        <a:buNone/>
                      </a:pPr>
                      <a:r>
                        <a:rPr lang="en" sz="1200">
                          <a:solidFill>
                            <a:schemeClr val="dk1"/>
                          </a:solidFill>
                          <a:latin typeface="Trebuchet MS"/>
                          <a:ea typeface="Trebuchet MS"/>
                          <a:cs typeface="Trebuchet MS"/>
                          <a:sym typeface="Trebuchet MS"/>
                        </a:rPr>
                        <a:t>ResNet - INet</a:t>
                      </a:r>
                      <a:endParaRPr sz="1200">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lang="en" sz="1200">
                          <a:latin typeface="Trebuchet MS"/>
                          <a:ea typeface="Trebuchet MS"/>
                          <a:cs typeface="Trebuchet MS"/>
                          <a:sym typeface="Trebuchet MS"/>
                        </a:rPr>
                        <a:t>S</a:t>
                      </a:r>
                      <a:r>
                        <a:rPr lang="en" sz="1200">
                          <a:latin typeface="Trebuchet MS"/>
                          <a:ea typeface="Trebuchet MS"/>
                          <a:cs typeface="Trebuchet MS"/>
                          <a:sym typeface="Trebuchet MS"/>
                        </a:rPr>
                        <a:t>upervised</a:t>
                      </a:r>
                      <a:endParaRPr sz="1200">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sz="1200">
                          <a:solidFill>
                            <a:schemeClr val="dk1"/>
                          </a:solidFill>
                          <a:latin typeface="Trebuchet MS"/>
                          <a:ea typeface="Trebuchet MS"/>
                          <a:cs typeface="Trebuchet MS"/>
                          <a:sym typeface="Trebuchet MS"/>
                        </a:rPr>
                        <a:t>ImageNet</a:t>
                      </a:r>
                      <a:endParaRPr sz="1200">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lang="en" sz="1200">
                          <a:latin typeface="Trebuchet MS"/>
                          <a:ea typeface="Trebuchet MS"/>
                          <a:cs typeface="Trebuchet MS"/>
                          <a:sym typeface="Trebuchet MS"/>
                        </a:rPr>
                        <a:t>ResNet-50</a:t>
                      </a:r>
                      <a:endParaRPr sz="1200">
                        <a:latin typeface="Trebuchet MS"/>
                        <a:ea typeface="Trebuchet MS"/>
                        <a:cs typeface="Trebuchet MS"/>
                        <a:sym typeface="Trebuchet MS"/>
                      </a:endParaRPr>
                    </a:p>
                  </a:txBody>
                  <a:tcPr marT="91425" marB="91425" marR="91425" marL="91425"/>
                </a:tc>
              </a:tr>
            </a:tbl>
          </a:graphicData>
        </a:graphic>
      </p:graphicFrame>
      <p:graphicFrame>
        <p:nvGraphicFramePr>
          <p:cNvPr id="328" name="Google Shape;328;p42"/>
          <p:cNvGraphicFramePr/>
          <p:nvPr/>
        </p:nvGraphicFramePr>
        <p:xfrm>
          <a:off x="1424650" y="2754607"/>
          <a:ext cx="3000000" cy="3000000"/>
        </p:xfrm>
        <a:graphic>
          <a:graphicData uri="http://schemas.openxmlformats.org/drawingml/2006/table">
            <a:tbl>
              <a:tblPr>
                <a:noFill/>
                <a:tableStyleId>{165BEDB6-1A18-44FE-9170-3FBECF072B59}</a:tableStyleId>
              </a:tblPr>
              <a:tblGrid>
                <a:gridCol w="1573675"/>
                <a:gridCol w="1573675"/>
                <a:gridCol w="1573675"/>
                <a:gridCol w="1573675"/>
              </a:tblGrid>
              <a:tr h="205225">
                <a:tc>
                  <a:txBody>
                    <a:bodyPr/>
                    <a:lstStyle/>
                    <a:p>
                      <a:pPr indent="0" lvl="0" marL="0" rtl="0" algn="ctr">
                        <a:spcBef>
                          <a:spcPts val="0"/>
                        </a:spcBef>
                        <a:spcAft>
                          <a:spcPts val="0"/>
                        </a:spcAft>
                        <a:buNone/>
                      </a:pPr>
                      <a:r>
                        <a:rPr lang="en" sz="1200">
                          <a:solidFill>
                            <a:schemeClr val="dk1"/>
                          </a:solidFill>
                          <a:latin typeface="Trebuchet MS"/>
                          <a:ea typeface="Trebuchet MS"/>
                          <a:cs typeface="Trebuchet MS"/>
                          <a:sym typeface="Trebuchet MS"/>
                        </a:rPr>
                        <a:t>ResNet - DINO</a:t>
                      </a:r>
                      <a:r>
                        <a:rPr baseline="30000" lang="en" sz="1200">
                          <a:solidFill>
                            <a:schemeClr val="dk1"/>
                          </a:solidFill>
                          <a:latin typeface="Trebuchet MS"/>
                          <a:ea typeface="Trebuchet MS"/>
                          <a:cs typeface="Trebuchet MS"/>
                          <a:sym typeface="Trebuchet MS"/>
                        </a:rPr>
                        <a:t>[1]</a:t>
                      </a:r>
                      <a:endParaRPr sz="1200">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lang="en" sz="1200">
                          <a:latin typeface="Trebuchet MS"/>
                          <a:ea typeface="Trebuchet MS"/>
                          <a:cs typeface="Trebuchet MS"/>
                          <a:sym typeface="Trebuchet MS"/>
                        </a:rPr>
                        <a:t>Self-supervised</a:t>
                      </a:r>
                      <a:endParaRPr sz="1200">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sz="1200">
                          <a:solidFill>
                            <a:schemeClr val="dk1"/>
                          </a:solidFill>
                          <a:latin typeface="Trebuchet MS"/>
                          <a:ea typeface="Trebuchet MS"/>
                          <a:cs typeface="Trebuchet MS"/>
                          <a:sym typeface="Trebuchet MS"/>
                        </a:rPr>
                        <a:t>ImageNet</a:t>
                      </a:r>
                      <a:endParaRPr sz="1200">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lang="en" sz="1200">
                          <a:latin typeface="Trebuchet MS"/>
                          <a:ea typeface="Trebuchet MS"/>
                          <a:cs typeface="Trebuchet MS"/>
                          <a:sym typeface="Trebuchet MS"/>
                        </a:rPr>
                        <a:t>ResNet-50</a:t>
                      </a:r>
                      <a:endParaRPr sz="1200">
                        <a:latin typeface="Trebuchet MS"/>
                        <a:ea typeface="Trebuchet MS"/>
                        <a:cs typeface="Trebuchet MS"/>
                        <a:sym typeface="Trebuchet MS"/>
                      </a:endParaRPr>
                    </a:p>
                  </a:txBody>
                  <a:tcPr marT="91425" marB="91425" marR="91425" marL="91425"/>
                </a:tc>
              </a:tr>
              <a:tr h="205225">
                <a:tc>
                  <a:txBody>
                    <a:bodyPr/>
                    <a:lstStyle/>
                    <a:p>
                      <a:pPr indent="0" lvl="0" marL="0" rtl="0" algn="ctr">
                        <a:spcBef>
                          <a:spcPts val="0"/>
                        </a:spcBef>
                        <a:spcAft>
                          <a:spcPts val="0"/>
                        </a:spcAft>
                        <a:buNone/>
                      </a:pPr>
                      <a:r>
                        <a:rPr lang="en" sz="1200">
                          <a:latin typeface="Trebuchet MS"/>
                          <a:ea typeface="Trebuchet MS"/>
                          <a:cs typeface="Trebuchet MS"/>
                          <a:sym typeface="Trebuchet MS"/>
                        </a:rPr>
                        <a:t>ViT - DINO</a:t>
                      </a:r>
                      <a:r>
                        <a:rPr baseline="30000" lang="en" sz="1200">
                          <a:solidFill>
                            <a:schemeClr val="dk1"/>
                          </a:solidFill>
                          <a:latin typeface="Trebuchet MS"/>
                          <a:ea typeface="Trebuchet MS"/>
                          <a:cs typeface="Trebuchet MS"/>
                          <a:sym typeface="Trebuchet MS"/>
                        </a:rPr>
                        <a:t>[1]</a:t>
                      </a:r>
                      <a:endParaRPr sz="1200">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lang="en" sz="1200">
                          <a:solidFill>
                            <a:schemeClr val="dk1"/>
                          </a:solidFill>
                          <a:latin typeface="Trebuchet MS"/>
                          <a:ea typeface="Trebuchet MS"/>
                          <a:cs typeface="Trebuchet MS"/>
                          <a:sym typeface="Trebuchet MS"/>
                        </a:rPr>
                        <a:t>Self-supervised</a:t>
                      </a:r>
                      <a:endParaRPr sz="1200">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lang="en" sz="1200">
                          <a:solidFill>
                            <a:schemeClr val="dk1"/>
                          </a:solidFill>
                          <a:latin typeface="Trebuchet MS"/>
                          <a:ea typeface="Trebuchet MS"/>
                          <a:cs typeface="Trebuchet MS"/>
                          <a:sym typeface="Trebuchet MS"/>
                        </a:rPr>
                        <a:t>ImageNet</a:t>
                      </a:r>
                      <a:endParaRPr sz="1200">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lang="en" sz="1200">
                          <a:latin typeface="Trebuchet MS"/>
                          <a:ea typeface="Trebuchet MS"/>
                          <a:cs typeface="Trebuchet MS"/>
                          <a:sym typeface="Trebuchet MS"/>
                        </a:rPr>
                        <a:t>ViT (B8*)</a:t>
                      </a:r>
                      <a:endParaRPr sz="1200">
                        <a:latin typeface="Trebuchet MS"/>
                        <a:ea typeface="Trebuchet MS"/>
                        <a:cs typeface="Trebuchet MS"/>
                        <a:sym typeface="Trebuchet MS"/>
                      </a:endParaRPr>
                    </a:p>
                  </a:txBody>
                  <a:tcPr marT="91425" marB="91425" marR="91425" marL="91425"/>
                </a:tc>
              </a:tr>
            </a:tbl>
          </a:graphicData>
        </a:graphic>
      </p:graphicFrame>
      <p:graphicFrame>
        <p:nvGraphicFramePr>
          <p:cNvPr id="329" name="Google Shape;329;p42"/>
          <p:cNvGraphicFramePr/>
          <p:nvPr/>
        </p:nvGraphicFramePr>
        <p:xfrm>
          <a:off x="1424650" y="3486082"/>
          <a:ext cx="3000000" cy="3000000"/>
        </p:xfrm>
        <a:graphic>
          <a:graphicData uri="http://schemas.openxmlformats.org/drawingml/2006/table">
            <a:tbl>
              <a:tblPr>
                <a:noFill/>
                <a:tableStyleId>{165BEDB6-1A18-44FE-9170-3FBECF072B59}</a:tableStyleId>
              </a:tblPr>
              <a:tblGrid>
                <a:gridCol w="1573675"/>
                <a:gridCol w="1573675"/>
                <a:gridCol w="1573675"/>
                <a:gridCol w="1573675"/>
              </a:tblGrid>
              <a:tr h="205225">
                <a:tc>
                  <a:txBody>
                    <a:bodyPr/>
                    <a:lstStyle/>
                    <a:p>
                      <a:pPr indent="0" lvl="0" marL="0" rtl="0" algn="ctr">
                        <a:spcBef>
                          <a:spcPts val="0"/>
                        </a:spcBef>
                        <a:spcAft>
                          <a:spcPts val="0"/>
                        </a:spcAft>
                        <a:buNone/>
                      </a:pPr>
                      <a:r>
                        <a:rPr lang="en" sz="1200">
                          <a:latin typeface="Trebuchet MS"/>
                          <a:ea typeface="Trebuchet MS"/>
                          <a:cs typeface="Trebuchet MS"/>
                          <a:sym typeface="Trebuchet MS"/>
                        </a:rPr>
                        <a:t>ResNet - (Med)</a:t>
                      </a:r>
                      <a:r>
                        <a:rPr baseline="30000" lang="en" sz="1200">
                          <a:latin typeface="Trebuchet MS"/>
                          <a:ea typeface="Trebuchet MS"/>
                          <a:cs typeface="Trebuchet MS"/>
                          <a:sym typeface="Trebuchet MS"/>
                        </a:rPr>
                        <a:t>[2]</a:t>
                      </a:r>
                      <a:endParaRPr baseline="30000" sz="1200">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lang="en" sz="1200">
                          <a:solidFill>
                            <a:schemeClr val="dk1"/>
                          </a:solidFill>
                          <a:latin typeface="Trebuchet MS"/>
                          <a:ea typeface="Trebuchet MS"/>
                          <a:cs typeface="Trebuchet MS"/>
                          <a:sym typeface="Trebuchet MS"/>
                        </a:rPr>
                        <a:t>Self-supervised</a:t>
                      </a:r>
                      <a:endParaRPr sz="1200">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lang="en" sz="1200">
                          <a:latin typeface="Trebuchet MS"/>
                          <a:ea typeface="Trebuchet MS"/>
                          <a:cs typeface="Trebuchet MS"/>
                          <a:sym typeface="Trebuchet MS"/>
                        </a:rPr>
                        <a:t>Histopathology</a:t>
                      </a:r>
                      <a:endParaRPr sz="1200">
                        <a:latin typeface="Trebuchet MS"/>
                        <a:ea typeface="Trebuchet MS"/>
                        <a:cs typeface="Trebuchet MS"/>
                        <a:sym typeface="Trebuchet MS"/>
                      </a:endParaRPr>
                    </a:p>
                  </a:txBody>
                  <a:tcPr marT="91425" marB="91425" marR="91425" marL="91425"/>
                </a:tc>
                <a:tc>
                  <a:txBody>
                    <a:bodyPr/>
                    <a:lstStyle/>
                    <a:p>
                      <a:pPr indent="0" lvl="0" marL="0" rtl="0" algn="ctr">
                        <a:spcBef>
                          <a:spcPts val="0"/>
                        </a:spcBef>
                        <a:spcAft>
                          <a:spcPts val="0"/>
                        </a:spcAft>
                        <a:buNone/>
                      </a:pPr>
                      <a:r>
                        <a:rPr lang="en" sz="1200">
                          <a:latin typeface="Trebuchet MS"/>
                          <a:ea typeface="Trebuchet MS"/>
                          <a:cs typeface="Trebuchet MS"/>
                          <a:sym typeface="Trebuchet MS"/>
                        </a:rPr>
                        <a:t>ResNet-18</a:t>
                      </a:r>
                      <a:endParaRPr sz="1200">
                        <a:latin typeface="Trebuchet MS"/>
                        <a:ea typeface="Trebuchet MS"/>
                        <a:cs typeface="Trebuchet MS"/>
                        <a:sym typeface="Trebuchet MS"/>
                      </a:endParaRPr>
                    </a:p>
                  </a:txBody>
                  <a:tcPr marT="91425" marB="91425" marR="91425" marL="91425"/>
                </a:tc>
              </a:tr>
            </a:tbl>
          </a:graphicData>
        </a:graphic>
      </p:graphicFrame>
      <p:sp>
        <p:nvSpPr>
          <p:cNvPr id="330" name="Google Shape;330;p42"/>
          <p:cNvSpPr txBox="1"/>
          <p:nvPr/>
        </p:nvSpPr>
        <p:spPr>
          <a:xfrm>
            <a:off x="633450" y="4082000"/>
            <a:ext cx="7877100" cy="400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lang="en">
                <a:solidFill>
                  <a:schemeClr val="dk1"/>
                </a:solidFill>
                <a:latin typeface="Trebuchet MS"/>
                <a:ea typeface="Trebuchet MS"/>
                <a:cs typeface="Trebuchet MS"/>
                <a:sym typeface="Trebuchet MS"/>
              </a:rPr>
              <a:t> * the B8 term means the big architecture version when the patch size is 8 in the transformer</a:t>
            </a:r>
            <a:endParaRPr>
              <a:latin typeface="Trebuchet MS"/>
              <a:ea typeface="Trebuchet MS"/>
              <a:cs typeface="Trebuchet MS"/>
              <a:sym typeface="Trebuchet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200"/>
                                        <p:tgtEl>
                                          <p:spTgt spid="3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200"/>
                                        <p:tgtEl>
                                          <p:spTgt spid="3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200"/>
                                        <p:tgtEl>
                                          <p:spTgt spid="3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rebuchet MS"/>
                <a:ea typeface="Trebuchet MS"/>
                <a:cs typeface="Trebuchet MS"/>
                <a:sym typeface="Trebuchet MS"/>
              </a:rPr>
              <a:t>Experiment Phase</a:t>
            </a:r>
            <a:endParaRPr b="1">
              <a:latin typeface="Trebuchet MS"/>
              <a:ea typeface="Trebuchet MS"/>
              <a:cs typeface="Trebuchet MS"/>
              <a:sym typeface="Trebuchet M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4"/>
          <p:cNvSpPr txBox="1"/>
          <p:nvPr/>
        </p:nvSpPr>
        <p:spPr>
          <a:xfrm>
            <a:off x="628650" y="176700"/>
            <a:ext cx="71553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b="1" lang="en" sz="2700">
                <a:latin typeface="Trebuchet MS"/>
                <a:ea typeface="Trebuchet MS"/>
                <a:cs typeface="Trebuchet MS"/>
                <a:sym typeface="Trebuchet MS"/>
              </a:rPr>
              <a:t>Dataset</a:t>
            </a:r>
            <a:endParaRPr b="1" sz="2700">
              <a:latin typeface="Trebuchet MS"/>
              <a:ea typeface="Trebuchet MS"/>
              <a:cs typeface="Trebuchet MS"/>
              <a:sym typeface="Trebuchet MS"/>
            </a:endParaRPr>
          </a:p>
        </p:txBody>
      </p:sp>
      <p:sp>
        <p:nvSpPr>
          <p:cNvPr id="341" name="Google Shape;341;p44"/>
          <p:cNvSpPr txBox="1"/>
          <p:nvPr/>
        </p:nvSpPr>
        <p:spPr>
          <a:xfrm>
            <a:off x="508350" y="1075650"/>
            <a:ext cx="7822500" cy="384900"/>
          </a:xfrm>
          <a:prstGeom prst="rect">
            <a:avLst/>
          </a:prstGeom>
          <a:noFill/>
          <a:ln>
            <a:noFill/>
          </a:ln>
        </p:spPr>
        <p:txBody>
          <a:bodyPr anchorCtr="0" anchor="t" bIns="91425" lIns="91425" spcFirstLastPara="1" rIns="91425" wrap="square" tIns="91425">
            <a:spAutoFit/>
          </a:bodyPr>
          <a:lstStyle/>
          <a:p>
            <a:pPr indent="-171450" lvl="0" marL="177800" rtl="0" algn="l">
              <a:lnSpc>
                <a:spcPct val="115000"/>
              </a:lnSpc>
              <a:spcBef>
                <a:spcPts val="0"/>
              </a:spcBef>
              <a:spcAft>
                <a:spcPts val="0"/>
              </a:spcAft>
              <a:buClr>
                <a:schemeClr val="dk1"/>
              </a:buClr>
              <a:buSzPts val="1300"/>
              <a:buFont typeface="Trebuchet MS"/>
              <a:buChar char="•"/>
            </a:pPr>
            <a:r>
              <a:rPr b="1" lang="en" sz="1200">
                <a:solidFill>
                  <a:schemeClr val="dk1"/>
                </a:solidFill>
                <a:latin typeface="Trebuchet MS"/>
                <a:ea typeface="Trebuchet MS"/>
                <a:cs typeface="Trebuchet MS"/>
                <a:sym typeface="Trebuchet MS"/>
              </a:rPr>
              <a:t>2 colon histopathology dataset (3 class &amp; 5 class)</a:t>
            </a:r>
            <a:endParaRPr sz="1200">
              <a:solidFill>
                <a:schemeClr val="dk1"/>
              </a:solidFill>
              <a:latin typeface="Trebuchet MS"/>
              <a:ea typeface="Trebuchet MS"/>
              <a:cs typeface="Trebuchet MS"/>
              <a:sym typeface="Trebuchet MS"/>
            </a:endParaRPr>
          </a:p>
        </p:txBody>
      </p:sp>
      <p:sp>
        <p:nvSpPr>
          <p:cNvPr id="342" name="Google Shape;342;p44"/>
          <p:cNvSpPr txBox="1"/>
          <p:nvPr/>
        </p:nvSpPr>
        <p:spPr>
          <a:xfrm>
            <a:off x="529362" y="4533579"/>
            <a:ext cx="3870900" cy="48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EB Garamond"/>
                <a:ea typeface="EB Garamond"/>
                <a:cs typeface="EB Garamond"/>
                <a:sym typeface="EB Garamond"/>
              </a:rPr>
              <a:t>(a) Normal (b) Low-grade (c) High-grade</a:t>
            </a:r>
            <a:endParaRPr sz="1200">
              <a:latin typeface="EB Garamond"/>
              <a:ea typeface="EB Garamond"/>
              <a:cs typeface="EB Garamond"/>
              <a:sym typeface="EB Garamond"/>
            </a:endParaRPr>
          </a:p>
        </p:txBody>
      </p:sp>
      <p:pic>
        <p:nvPicPr>
          <p:cNvPr id="343" name="Google Shape;343;p44"/>
          <p:cNvPicPr preferRelativeResize="0"/>
          <p:nvPr/>
        </p:nvPicPr>
        <p:blipFill>
          <a:blip r:embed="rId3">
            <a:alphaModFix/>
          </a:blip>
          <a:stretch>
            <a:fillRect/>
          </a:stretch>
        </p:blipFill>
        <p:spPr>
          <a:xfrm>
            <a:off x="477350" y="3407750"/>
            <a:ext cx="3974900" cy="1169092"/>
          </a:xfrm>
          <a:prstGeom prst="rect">
            <a:avLst/>
          </a:prstGeom>
          <a:noFill/>
          <a:ln>
            <a:noFill/>
          </a:ln>
        </p:spPr>
      </p:pic>
      <p:graphicFrame>
        <p:nvGraphicFramePr>
          <p:cNvPr id="344" name="Google Shape;344;p44"/>
          <p:cNvGraphicFramePr/>
          <p:nvPr/>
        </p:nvGraphicFramePr>
        <p:xfrm>
          <a:off x="508350" y="1493850"/>
          <a:ext cx="3000000" cy="3000000"/>
        </p:xfrm>
        <a:graphic>
          <a:graphicData uri="http://schemas.openxmlformats.org/drawingml/2006/table">
            <a:tbl>
              <a:tblPr>
                <a:noFill/>
                <a:tableStyleId>{165BEDB6-1A18-44FE-9170-3FBECF072B59}</a:tableStyleId>
              </a:tblPr>
              <a:tblGrid>
                <a:gridCol w="3943900"/>
                <a:gridCol w="4254500"/>
              </a:tblGrid>
              <a:tr h="1118750">
                <a:tc>
                  <a:txBody>
                    <a:bodyPr/>
                    <a:lstStyle/>
                    <a:p>
                      <a:pPr indent="-171450" lvl="0" marL="177800" rtl="0" algn="l">
                        <a:lnSpc>
                          <a:spcPct val="115000"/>
                        </a:lnSpc>
                        <a:spcBef>
                          <a:spcPts val="0"/>
                        </a:spcBef>
                        <a:spcAft>
                          <a:spcPts val="0"/>
                        </a:spcAft>
                        <a:buClr>
                          <a:schemeClr val="dk1"/>
                        </a:buClr>
                        <a:buSzPts val="1300"/>
                        <a:buFont typeface="Trebuchet MS"/>
                        <a:buChar char="•"/>
                      </a:pPr>
                      <a:r>
                        <a:rPr lang="en" sz="1200">
                          <a:solidFill>
                            <a:schemeClr val="dk1"/>
                          </a:solidFill>
                          <a:latin typeface="Trebuchet MS"/>
                          <a:ea typeface="Trebuchet MS"/>
                          <a:cs typeface="Trebuchet MS"/>
                          <a:sym typeface="Trebuchet MS"/>
                        </a:rPr>
                        <a:t>3 class: </a:t>
                      </a:r>
                      <a:endParaRPr sz="1200">
                        <a:solidFill>
                          <a:schemeClr val="dk1"/>
                        </a:solidFill>
                        <a:latin typeface="Trebuchet MS"/>
                        <a:ea typeface="Trebuchet MS"/>
                        <a:cs typeface="Trebuchet MS"/>
                        <a:sym typeface="Trebuchet MS"/>
                      </a:endParaRPr>
                    </a:p>
                    <a:p>
                      <a:pPr indent="-165100" lvl="1" marL="520700" rtl="0" algn="l">
                        <a:lnSpc>
                          <a:spcPct val="115000"/>
                        </a:lnSpc>
                        <a:spcBef>
                          <a:spcPts val="0"/>
                        </a:spcBef>
                        <a:spcAft>
                          <a:spcPts val="0"/>
                        </a:spcAft>
                        <a:buClr>
                          <a:schemeClr val="dk1"/>
                        </a:buClr>
                        <a:buSzPts val="1200"/>
                        <a:buFont typeface="Trebuchet MS"/>
                        <a:buChar char="•"/>
                      </a:pPr>
                      <a:r>
                        <a:rPr b="1" lang="en" sz="1200">
                          <a:solidFill>
                            <a:schemeClr val="dk1"/>
                          </a:solidFill>
                          <a:latin typeface="Trebuchet MS"/>
                          <a:ea typeface="Trebuchet MS"/>
                          <a:cs typeface="Trebuchet MS"/>
                          <a:sym typeface="Trebuchet MS"/>
                        </a:rPr>
                        <a:t>3236 images</a:t>
                      </a:r>
                      <a:r>
                        <a:rPr lang="en" sz="1200">
                          <a:solidFill>
                            <a:schemeClr val="dk1"/>
                          </a:solidFill>
                          <a:latin typeface="Trebuchet MS"/>
                          <a:ea typeface="Trebuchet MS"/>
                          <a:cs typeface="Trebuchet MS"/>
                          <a:sym typeface="Trebuchet MS"/>
                        </a:rPr>
                        <a:t> from 258 patients.</a:t>
                      </a:r>
                      <a:endParaRPr sz="1200">
                        <a:solidFill>
                          <a:schemeClr val="dk1"/>
                        </a:solidFill>
                        <a:latin typeface="Trebuchet MS"/>
                        <a:ea typeface="Trebuchet MS"/>
                        <a:cs typeface="Trebuchet MS"/>
                        <a:sym typeface="Trebuchet MS"/>
                      </a:endParaRPr>
                    </a:p>
                    <a:p>
                      <a:pPr indent="-165100" lvl="1" marL="520700" rtl="0" algn="l">
                        <a:lnSpc>
                          <a:spcPct val="115000"/>
                        </a:lnSpc>
                        <a:spcBef>
                          <a:spcPts val="0"/>
                        </a:spcBef>
                        <a:spcAft>
                          <a:spcPts val="0"/>
                        </a:spcAft>
                        <a:buClr>
                          <a:schemeClr val="dk1"/>
                        </a:buClr>
                        <a:buSzPts val="1200"/>
                        <a:buFont typeface="Trebuchet MS"/>
                        <a:buChar char="•"/>
                      </a:pPr>
                      <a:r>
                        <a:rPr lang="en" sz="1200">
                          <a:solidFill>
                            <a:schemeClr val="dk1"/>
                          </a:solidFill>
                          <a:latin typeface="Trebuchet MS"/>
                          <a:ea typeface="Trebuchet MS"/>
                          <a:cs typeface="Trebuchet MS"/>
                          <a:sym typeface="Trebuchet MS"/>
                        </a:rPr>
                        <a:t>Normal(1001), Low-grade(1703), and High-grade(532).</a:t>
                      </a:r>
                      <a:endParaRPr sz="1200">
                        <a:solidFill>
                          <a:schemeClr val="dk1"/>
                        </a:solidFill>
                        <a:latin typeface="Trebuchet MS"/>
                        <a:ea typeface="Trebuchet MS"/>
                        <a:cs typeface="Trebuchet MS"/>
                        <a:sym typeface="Trebuchet MS"/>
                      </a:endParaRPr>
                    </a:p>
                    <a:p>
                      <a:pPr indent="-165100" lvl="1" marL="520700" rtl="0" algn="l">
                        <a:lnSpc>
                          <a:spcPct val="115000"/>
                        </a:lnSpc>
                        <a:spcBef>
                          <a:spcPts val="0"/>
                        </a:spcBef>
                        <a:spcAft>
                          <a:spcPts val="0"/>
                        </a:spcAft>
                        <a:buClr>
                          <a:schemeClr val="dk1"/>
                        </a:buClr>
                        <a:buSzPts val="1200"/>
                        <a:buFont typeface="Trebuchet MS"/>
                        <a:buChar char="•"/>
                      </a:pPr>
                      <a:r>
                        <a:rPr lang="en" sz="1200">
                          <a:solidFill>
                            <a:schemeClr val="dk1"/>
                          </a:solidFill>
                          <a:latin typeface="Trebuchet MS"/>
                          <a:ea typeface="Trebuchet MS"/>
                          <a:cs typeface="Trebuchet MS"/>
                          <a:sym typeface="Trebuchet MS"/>
                        </a:rPr>
                        <a:t>1644 images for training set, 1592 images for test set.</a:t>
                      </a:r>
                      <a:endParaRPr>
                        <a:latin typeface="Trebuchet MS"/>
                        <a:ea typeface="Trebuchet MS"/>
                        <a:cs typeface="Trebuchet MS"/>
                        <a:sym typeface="Trebuchet MS"/>
                      </a:endParaRPr>
                    </a:p>
                  </a:txBody>
                  <a:tcPr marT="91425" marB="91425" marR="91425" marL="91425"/>
                </a:tc>
                <a:tc>
                  <a:txBody>
                    <a:bodyPr/>
                    <a:lstStyle/>
                    <a:p>
                      <a:pPr indent="-165100" lvl="0" marL="177800" rtl="0" algn="l">
                        <a:lnSpc>
                          <a:spcPct val="115000"/>
                        </a:lnSpc>
                        <a:spcBef>
                          <a:spcPts val="0"/>
                        </a:spcBef>
                        <a:spcAft>
                          <a:spcPts val="0"/>
                        </a:spcAft>
                        <a:buClr>
                          <a:schemeClr val="dk1"/>
                        </a:buClr>
                        <a:buSzPts val="1200"/>
                        <a:buFont typeface="Trebuchet MS"/>
                        <a:buChar char="•"/>
                      </a:pPr>
                      <a:r>
                        <a:rPr lang="en" sz="1200">
                          <a:solidFill>
                            <a:schemeClr val="dk1"/>
                          </a:solidFill>
                          <a:latin typeface="Trebuchet MS"/>
                          <a:ea typeface="Trebuchet MS"/>
                          <a:cs typeface="Trebuchet MS"/>
                          <a:sym typeface="Trebuchet MS"/>
                        </a:rPr>
                        <a:t>5 class</a:t>
                      </a:r>
                      <a:endParaRPr sz="1200">
                        <a:solidFill>
                          <a:schemeClr val="dk1"/>
                        </a:solidFill>
                        <a:latin typeface="Trebuchet MS"/>
                        <a:ea typeface="Trebuchet MS"/>
                        <a:cs typeface="Trebuchet MS"/>
                        <a:sym typeface="Trebuchet MS"/>
                      </a:endParaRPr>
                    </a:p>
                    <a:p>
                      <a:pPr indent="-165100" lvl="1" marL="520700" rtl="0" algn="l">
                        <a:lnSpc>
                          <a:spcPct val="115000"/>
                        </a:lnSpc>
                        <a:spcBef>
                          <a:spcPts val="0"/>
                        </a:spcBef>
                        <a:spcAft>
                          <a:spcPts val="0"/>
                        </a:spcAft>
                        <a:buClr>
                          <a:schemeClr val="dk1"/>
                        </a:buClr>
                        <a:buSzPts val="1200"/>
                        <a:buFont typeface="Trebuchet MS"/>
                        <a:buChar char="•"/>
                      </a:pPr>
                      <a:r>
                        <a:rPr b="1" lang="en" sz="1200">
                          <a:solidFill>
                            <a:schemeClr val="dk1"/>
                          </a:solidFill>
                          <a:latin typeface="Trebuchet MS"/>
                          <a:ea typeface="Trebuchet MS"/>
                          <a:cs typeface="Trebuchet MS"/>
                          <a:sym typeface="Trebuchet MS"/>
                        </a:rPr>
                        <a:t>1421 images</a:t>
                      </a:r>
                      <a:r>
                        <a:rPr lang="en" sz="1200">
                          <a:solidFill>
                            <a:schemeClr val="dk1"/>
                          </a:solidFill>
                          <a:latin typeface="Trebuchet MS"/>
                          <a:ea typeface="Trebuchet MS"/>
                          <a:cs typeface="Trebuchet MS"/>
                          <a:sym typeface="Trebuchet MS"/>
                        </a:rPr>
                        <a:t> from 209 patients</a:t>
                      </a:r>
                      <a:endParaRPr sz="1200">
                        <a:solidFill>
                          <a:schemeClr val="dk1"/>
                        </a:solidFill>
                        <a:latin typeface="Trebuchet MS"/>
                        <a:ea typeface="Trebuchet MS"/>
                        <a:cs typeface="Trebuchet MS"/>
                        <a:sym typeface="Trebuchet MS"/>
                      </a:endParaRPr>
                    </a:p>
                    <a:p>
                      <a:pPr indent="-165100" lvl="1" marL="520700" rtl="0" algn="l">
                        <a:lnSpc>
                          <a:spcPct val="115000"/>
                        </a:lnSpc>
                        <a:spcBef>
                          <a:spcPts val="0"/>
                        </a:spcBef>
                        <a:spcAft>
                          <a:spcPts val="0"/>
                        </a:spcAft>
                        <a:buClr>
                          <a:schemeClr val="dk1"/>
                        </a:buClr>
                        <a:buSzPts val="1200"/>
                        <a:buFont typeface="Trebuchet MS"/>
                        <a:buChar char="•"/>
                      </a:pPr>
                      <a:r>
                        <a:rPr lang="en" sz="1200">
                          <a:solidFill>
                            <a:schemeClr val="dk1"/>
                          </a:solidFill>
                          <a:latin typeface="Trebuchet MS"/>
                          <a:ea typeface="Trebuchet MS"/>
                          <a:cs typeface="Trebuchet MS"/>
                          <a:sym typeface="Trebuchet MS"/>
                        </a:rPr>
                        <a:t>Normal(360), Grade 1(367), Grade 1-2(238),   Grade 2(247), High-Grade(209).</a:t>
                      </a:r>
                      <a:endParaRPr sz="1200">
                        <a:solidFill>
                          <a:schemeClr val="dk1"/>
                        </a:solidFill>
                        <a:latin typeface="Trebuchet MS"/>
                        <a:ea typeface="Trebuchet MS"/>
                        <a:cs typeface="Trebuchet MS"/>
                        <a:sym typeface="Trebuchet MS"/>
                      </a:endParaRPr>
                    </a:p>
                    <a:p>
                      <a:pPr indent="-165100" lvl="1" marL="520700" rtl="0" algn="l">
                        <a:lnSpc>
                          <a:spcPct val="115000"/>
                        </a:lnSpc>
                        <a:spcBef>
                          <a:spcPts val="0"/>
                        </a:spcBef>
                        <a:spcAft>
                          <a:spcPts val="0"/>
                        </a:spcAft>
                        <a:buClr>
                          <a:schemeClr val="dk1"/>
                        </a:buClr>
                        <a:buSzPts val="1200"/>
                        <a:buFont typeface="Trebuchet MS"/>
                        <a:buChar char="•"/>
                      </a:pPr>
                      <a:r>
                        <a:rPr lang="en" sz="1200">
                          <a:solidFill>
                            <a:schemeClr val="dk1"/>
                          </a:solidFill>
                          <a:latin typeface="Trebuchet MS"/>
                          <a:ea typeface="Trebuchet MS"/>
                          <a:cs typeface="Trebuchet MS"/>
                          <a:sym typeface="Trebuchet MS"/>
                        </a:rPr>
                        <a:t>718 images for training set, 703 images for test set.</a:t>
                      </a:r>
                      <a:endParaRPr>
                        <a:latin typeface="Trebuchet MS"/>
                        <a:ea typeface="Trebuchet MS"/>
                        <a:cs typeface="Trebuchet MS"/>
                        <a:sym typeface="Trebuchet MS"/>
                      </a:endParaRPr>
                    </a:p>
                  </a:txBody>
                  <a:tcPr marT="91425" marB="91425" marR="91425" marL="91425"/>
                </a:tc>
              </a:tr>
            </a:tbl>
          </a:graphicData>
        </a:graphic>
      </p:graphicFrame>
      <p:pic>
        <p:nvPicPr>
          <p:cNvPr id="345" name="Google Shape;345;p44"/>
          <p:cNvPicPr preferRelativeResize="0"/>
          <p:nvPr/>
        </p:nvPicPr>
        <p:blipFill>
          <a:blip r:embed="rId4">
            <a:alphaModFix/>
          </a:blip>
          <a:stretch>
            <a:fillRect/>
          </a:stretch>
        </p:blipFill>
        <p:spPr>
          <a:xfrm>
            <a:off x="4691750" y="3397429"/>
            <a:ext cx="3974901" cy="1189753"/>
          </a:xfrm>
          <a:prstGeom prst="rect">
            <a:avLst/>
          </a:prstGeom>
          <a:noFill/>
          <a:ln>
            <a:noFill/>
          </a:ln>
        </p:spPr>
      </p:pic>
      <p:sp>
        <p:nvSpPr>
          <p:cNvPr id="346" name="Google Shape;346;p44"/>
          <p:cNvSpPr txBox="1"/>
          <p:nvPr/>
        </p:nvSpPr>
        <p:spPr>
          <a:xfrm>
            <a:off x="4743762" y="4533579"/>
            <a:ext cx="3870900" cy="484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latin typeface="EB Garamond"/>
                <a:ea typeface="EB Garamond"/>
                <a:cs typeface="EB Garamond"/>
                <a:sym typeface="EB Garamond"/>
              </a:rPr>
              <a:t>(a) Grade 1 (b) Grade 1-2 (c) Grade 2</a:t>
            </a:r>
            <a:endParaRPr sz="1200">
              <a:latin typeface="EB Garamond"/>
              <a:ea typeface="EB Garamond"/>
              <a:cs typeface="EB Garamond"/>
              <a:sym typeface="EB Garamond"/>
            </a:endParaRPr>
          </a:p>
        </p:txBody>
      </p:sp>
      <p:sp>
        <p:nvSpPr>
          <p:cNvPr id="347" name="Google Shape;347;p44"/>
          <p:cNvSpPr txBox="1"/>
          <p:nvPr/>
        </p:nvSpPr>
        <p:spPr>
          <a:xfrm>
            <a:off x="910500" y="2968113"/>
            <a:ext cx="73230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solidFill>
                  <a:schemeClr val="dk1"/>
                </a:solidFill>
                <a:latin typeface="Trebuchet MS"/>
                <a:ea typeface="Trebuchet MS"/>
                <a:cs typeface="Trebuchet MS"/>
                <a:sym typeface="Trebuchet MS"/>
              </a:rPr>
              <a:t>Images are split </a:t>
            </a:r>
            <a:r>
              <a:rPr b="1" lang="en">
                <a:solidFill>
                  <a:schemeClr val="dk1"/>
                </a:solidFill>
                <a:latin typeface="Trebuchet MS"/>
                <a:ea typeface="Trebuchet MS"/>
                <a:cs typeface="Trebuchet MS"/>
                <a:sym typeface="Trebuchet MS"/>
              </a:rPr>
              <a:t>equally</a:t>
            </a:r>
            <a:r>
              <a:rPr lang="en">
                <a:solidFill>
                  <a:schemeClr val="dk1"/>
                </a:solidFill>
                <a:latin typeface="Trebuchet MS"/>
                <a:ea typeface="Trebuchet MS"/>
                <a:cs typeface="Trebuchet MS"/>
                <a:sym typeface="Trebuchet MS"/>
              </a:rPr>
              <a:t> into training and test sets by considering </a:t>
            </a:r>
            <a:r>
              <a:rPr b="1" lang="en">
                <a:solidFill>
                  <a:schemeClr val="dk1"/>
                </a:solidFill>
                <a:latin typeface="Trebuchet MS"/>
                <a:ea typeface="Trebuchet MS"/>
                <a:cs typeface="Trebuchet MS"/>
                <a:sym typeface="Trebuchet MS"/>
              </a:rPr>
              <a:t>patient information</a:t>
            </a:r>
            <a:endParaRPr b="1">
              <a:latin typeface="Trebuchet MS"/>
              <a:ea typeface="Trebuchet MS"/>
              <a:cs typeface="Trebuchet MS"/>
              <a:sym typeface="Trebuchet M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5"/>
          <p:cNvSpPr txBox="1"/>
          <p:nvPr/>
        </p:nvSpPr>
        <p:spPr>
          <a:xfrm>
            <a:off x="628650" y="176700"/>
            <a:ext cx="71553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b="1" lang="en" sz="2700">
                <a:latin typeface="Trebuchet MS"/>
                <a:ea typeface="Trebuchet MS"/>
                <a:cs typeface="Trebuchet MS"/>
                <a:sym typeface="Trebuchet MS"/>
              </a:rPr>
              <a:t>Pre-training </a:t>
            </a:r>
            <a:r>
              <a:rPr b="1" lang="en" sz="2700">
                <a:latin typeface="Trebuchet MS"/>
                <a:ea typeface="Trebuchet MS"/>
                <a:cs typeface="Trebuchet MS"/>
                <a:sym typeface="Trebuchet MS"/>
              </a:rPr>
              <a:t>Datasets</a:t>
            </a:r>
            <a:endParaRPr b="1" sz="2700">
              <a:latin typeface="Trebuchet MS"/>
              <a:ea typeface="Trebuchet MS"/>
              <a:cs typeface="Trebuchet MS"/>
              <a:sym typeface="Trebuchet MS"/>
            </a:endParaRPr>
          </a:p>
        </p:txBody>
      </p:sp>
      <p:pic>
        <p:nvPicPr>
          <p:cNvPr id="353" name="Google Shape;353;p45"/>
          <p:cNvPicPr preferRelativeResize="0"/>
          <p:nvPr/>
        </p:nvPicPr>
        <p:blipFill>
          <a:blip r:embed="rId3">
            <a:alphaModFix/>
          </a:blip>
          <a:stretch>
            <a:fillRect/>
          </a:stretch>
        </p:blipFill>
        <p:spPr>
          <a:xfrm>
            <a:off x="5623174" y="1170899"/>
            <a:ext cx="2013200" cy="2020074"/>
          </a:xfrm>
          <a:prstGeom prst="rect">
            <a:avLst/>
          </a:prstGeom>
          <a:noFill/>
          <a:ln>
            <a:noFill/>
          </a:ln>
        </p:spPr>
      </p:pic>
      <p:sp>
        <p:nvSpPr>
          <p:cNvPr id="354" name="Google Shape;354;p45"/>
          <p:cNvSpPr txBox="1"/>
          <p:nvPr/>
        </p:nvSpPr>
        <p:spPr>
          <a:xfrm>
            <a:off x="4800535" y="3239175"/>
            <a:ext cx="3658500" cy="13698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Trebuchet MS"/>
              <a:buChar char="●"/>
            </a:pPr>
            <a:r>
              <a:rPr lang="en">
                <a:latin typeface="Trebuchet MS"/>
                <a:ea typeface="Trebuchet MS"/>
                <a:cs typeface="Trebuchet MS"/>
                <a:sym typeface="Trebuchet MS"/>
              </a:rPr>
              <a:t>400 thousand histopathology images</a:t>
            </a:r>
            <a:r>
              <a:rPr baseline="30000" lang="en">
                <a:latin typeface="Trebuchet MS"/>
                <a:ea typeface="Trebuchet MS"/>
                <a:cs typeface="Trebuchet MS"/>
                <a:sym typeface="Trebuchet MS"/>
              </a:rPr>
              <a:t>[2]</a:t>
            </a:r>
            <a:endParaRPr baseline="30000">
              <a:latin typeface="Trebuchet MS"/>
              <a:ea typeface="Trebuchet MS"/>
              <a:cs typeface="Trebuchet MS"/>
              <a:sym typeface="Trebuchet MS"/>
            </a:endParaRPr>
          </a:p>
          <a:p>
            <a:pPr indent="-304800" lvl="0" marL="457200" rtl="0" algn="l">
              <a:lnSpc>
                <a:spcPct val="150000"/>
              </a:lnSpc>
              <a:spcBef>
                <a:spcPts val="0"/>
              </a:spcBef>
              <a:spcAft>
                <a:spcPts val="0"/>
              </a:spcAft>
              <a:buSzPts val="1200"/>
              <a:buFont typeface="Trebuchet MS"/>
              <a:buChar char="●"/>
            </a:pPr>
            <a:r>
              <a:rPr lang="en">
                <a:latin typeface="Trebuchet MS"/>
                <a:ea typeface="Trebuchet MS"/>
                <a:cs typeface="Trebuchet MS"/>
                <a:sym typeface="Trebuchet MS"/>
              </a:rPr>
              <a:t>Out of the total 57 datasets (various organs and tissues)</a:t>
            </a:r>
            <a:endParaRPr>
              <a:latin typeface="Trebuchet MS"/>
              <a:ea typeface="Trebuchet MS"/>
              <a:cs typeface="Trebuchet MS"/>
              <a:sym typeface="Trebuchet MS"/>
            </a:endParaRPr>
          </a:p>
          <a:p>
            <a:pPr indent="-304800" lvl="0" marL="457200" rtl="0" algn="l">
              <a:lnSpc>
                <a:spcPct val="150000"/>
              </a:lnSpc>
              <a:spcBef>
                <a:spcPts val="0"/>
              </a:spcBef>
              <a:spcAft>
                <a:spcPts val="0"/>
              </a:spcAft>
              <a:buSzPts val="1200"/>
              <a:buFont typeface="Trebuchet MS"/>
              <a:buChar char="●"/>
            </a:pPr>
            <a:r>
              <a:rPr lang="en">
                <a:latin typeface="Trebuchet MS"/>
                <a:ea typeface="Trebuchet MS"/>
                <a:cs typeface="Trebuchet MS"/>
                <a:sym typeface="Trebuchet MS"/>
              </a:rPr>
              <a:t>ResNet-18 + SimCLR</a:t>
            </a:r>
            <a:endParaRPr>
              <a:latin typeface="Trebuchet MS"/>
              <a:ea typeface="Trebuchet MS"/>
              <a:cs typeface="Trebuchet MS"/>
              <a:sym typeface="Trebuchet MS"/>
            </a:endParaRPr>
          </a:p>
        </p:txBody>
      </p:sp>
      <p:pic>
        <p:nvPicPr>
          <p:cNvPr id="355" name="Google Shape;355;p45"/>
          <p:cNvPicPr preferRelativeResize="0"/>
          <p:nvPr/>
        </p:nvPicPr>
        <p:blipFill>
          <a:blip r:embed="rId4">
            <a:alphaModFix/>
          </a:blip>
          <a:stretch>
            <a:fillRect/>
          </a:stretch>
        </p:blipFill>
        <p:spPr>
          <a:xfrm>
            <a:off x="866513" y="1978025"/>
            <a:ext cx="3295400" cy="454025"/>
          </a:xfrm>
          <a:prstGeom prst="rect">
            <a:avLst/>
          </a:prstGeom>
          <a:noFill/>
          <a:ln>
            <a:noFill/>
          </a:ln>
        </p:spPr>
      </p:pic>
      <p:sp>
        <p:nvSpPr>
          <p:cNvPr id="356" name="Google Shape;356;p45"/>
          <p:cNvSpPr txBox="1"/>
          <p:nvPr/>
        </p:nvSpPr>
        <p:spPr>
          <a:xfrm>
            <a:off x="684975" y="3239175"/>
            <a:ext cx="3658500" cy="13698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Trebuchet MS"/>
              <a:buChar char="●"/>
            </a:pPr>
            <a:r>
              <a:rPr lang="en">
                <a:latin typeface="Trebuchet MS"/>
                <a:ea typeface="Trebuchet MS"/>
                <a:cs typeface="Trebuchet MS"/>
                <a:sym typeface="Trebuchet MS"/>
              </a:rPr>
              <a:t>Large scale image recognition task with 1.4 million images</a:t>
            </a:r>
            <a:r>
              <a:rPr baseline="30000" lang="en">
                <a:latin typeface="Trebuchet MS"/>
                <a:ea typeface="Trebuchet MS"/>
                <a:cs typeface="Trebuchet MS"/>
                <a:sym typeface="Trebuchet MS"/>
              </a:rPr>
              <a:t>[1]</a:t>
            </a:r>
            <a:endParaRPr baseline="30000">
              <a:latin typeface="Trebuchet MS"/>
              <a:ea typeface="Trebuchet MS"/>
              <a:cs typeface="Trebuchet MS"/>
              <a:sym typeface="Trebuchet MS"/>
            </a:endParaRPr>
          </a:p>
          <a:p>
            <a:pPr indent="-304800" lvl="0" marL="457200" rtl="0" algn="l">
              <a:lnSpc>
                <a:spcPct val="150000"/>
              </a:lnSpc>
              <a:spcBef>
                <a:spcPts val="0"/>
              </a:spcBef>
              <a:spcAft>
                <a:spcPts val="0"/>
              </a:spcAft>
              <a:buSzPts val="1200"/>
              <a:buFont typeface="Trebuchet MS"/>
              <a:buChar char="●"/>
            </a:pPr>
            <a:r>
              <a:rPr lang="en">
                <a:latin typeface="Trebuchet MS"/>
                <a:ea typeface="Trebuchet MS"/>
                <a:cs typeface="Trebuchet MS"/>
                <a:sym typeface="Trebuchet MS"/>
              </a:rPr>
              <a:t>1000 Object Classes</a:t>
            </a:r>
            <a:endParaRPr>
              <a:latin typeface="Trebuchet MS"/>
              <a:ea typeface="Trebuchet MS"/>
              <a:cs typeface="Trebuchet MS"/>
              <a:sym typeface="Trebuchet MS"/>
            </a:endParaRPr>
          </a:p>
          <a:p>
            <a:pPr indent="-304800" lvl="0" marL="457200" rtl="0" algn="l">
              <a:lnSpc>
                <a:spcPct val="150000"/>
              </a:lnSpc>
              <a:spcBef>
                <a:spcPts val="0"/>
              </a:spcBef>
              <a:spcAft>
                <a:spcPts val="0"/>
              </a:spcAft>
              <a:buSzPts val="1200"/>
              <a:buFont typeface="Trebuchet MS"/>
              <a:buChar char="●"/>
            </a:pPr>
            <a:r>
              <a:rPr lang="en">
                <a:latin typeface="Trebuchet MS"/>
                <a:ea typeface="Trebuchet MS"/>
                <a:cs typeface="Trebuchet MS"/>
                <a:sym typeface="Trebuchet MS"/>
              </a:rPr>
              <a:t>ResNet-50/ViT + DINO</a:t>
            </a:r>
            <a:endParaRPr>
              <a:latin typeface="Trebuchet MS"/>
              <a:ea typeface="Trebuchet MS"/>
              <a:cs typeface="Trebuchet MS"/>
              <a:sym typeface="Trebuchet MS"/>
            </a:endParaRPr>
          </a:p>
        </p:txBody>
      </p:sp>
      <p:sp>
        <p:nvSpPr>
          <p:cNvPr id="357" name="Google Shape;357;p45"/>
          <p:cNvSpPr txBox="1"/>
          <p:nvPr/>
        </p:nvSpPr>
        <p:spPr>
          <a:xfrm>
            <a:off x="0" y="4680325"/>
            <a:ext cx="9144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292929"/>
                </a:solidFill>
                <a:highlight>
                  <a:schemeClr val="lt1"/>
                </a:highlight>
                <a:latin typeface="Times New Roman"/>
                <a:ea typeface="Times New Roman"/>
                <a:cs typeface="Times New Roman"/>
                <a:sym typeface="Times New Roman"/>
              </a:rPr>
              <a:t>[1] </a:t>
            </a:r>
            <a:r>
              <a:rPr lang="en" sz="800">
                <a:solidFill>
                  <a:srgbClr val="32363A"/>
                </a:solidFill>
                <a:highlight>
                  <a:srgbClr val="FFFFFF"/>
                </a:highlight>
              </a:rPr>
              <a:t>Deng, J. et al., 2009. Imagenet: A large-scale hierarchical image database. In </a:t>
            </a:r>
            <a:r>
              <a:rPr i="1" lang="en" sz="800">
                <a:solidFill>
                  <a:srgbClr val="32363A"/>
                </a:solidFill>
                <a:highlight>
                  <a:srgbClr val="FFFFFF"/>
                </a:highlight>
              </a:rPr>
              <a:t>2009 IEEE conference on computer vision and pattern recognition</a:t>
            </a:r>
            <a:r>
              <a:rPr lang="en" sz="800">
                <a:solidFill>
                  <a:srgbClr val="32363A"/>
                </a:solidFill>
                <a:highlight>
                  <a:srgbClr val="FFFFFF"/>
                </a:highlight>
              </a:rPr>
              <a:t>. pp. 248–255.</a:t>
            </a:r>
            <a:endParaRPr sz="800">
              <a:solidFill>
                <a:srgbClr val="292929"/>
              </a:solidFill>
              <a:highlight>
                <a:schemeClr val="lt1"/>
              </a:highlight>
              <a:latin typeface="Times New Roman"/>
              <a:ea typeface="Times New Roman"/>
              <a:cs typeface="Times New Roman"/>
              <a:sym typeface="Times New Roman"/>
            </a:endParaRPr>
          </a:p>
          <a:p>
            <a:pPr indent="0" lvl="0" marL="0" rtl="0" algn="l">
              <a:spcBef>
                <a:spcPts val="0"/>
              </a:spcBef>
              <a:spcAft>
                <a:spcPts val="0"/>
              </a:spcAft>
              <a:buNone/>
            </a:pPr>
            <a:r>
              <a:rPr lang="en" sz="800">
                <a:solidFill>
                  <a:srgbClr val="292929"/>
                </a:solidFill>
                <a:highlight>
                  <a:schemeClr val="lt1"/>
                </a:highlight>
                <a:latin typeface="Times New Roman"/>
                <a:ea typeface="Times New Roman"/>
                <a:cs typeface="Times New Roman"/>
                <a:sym typeface="Times New Roman"/>
              </a:rPr>
              <a:t>[2] Created images from whole slides:  </a:t>
            </a:r>
            <a:r>
              <a:rPr lang="en" sz="800" u="sng">
                <a:solidFill>
                  <a:schemeClr val="accent5"/>
                </a:solidFill>
                <a:highlight>
                  <a:schemeClr val="lt1"/>
                </a:highlight>
                <a:latin typeface="Times New Roman"/>
                <a:ea typeface="Times New Roman"/>
                <a:cs typeface="Times New Roman"/>
                <a:sym typeface="Times New Roman"/>
                <a:hlinkClick r:id="rId5">
                  <a:extLst>
                    <a:ext uri="{A12FA001-AC4F-418D-AE19-62706E023703}">
                      <ahyp:hlinkClr val="tx"/>
                    </a:ext>
                  </a:extLst>
                </a:hlinkClick>
              </a:rPr>
              <a:t>https://github.com/ozanciga/self-supervised-histopathology/</a:t>
            </a:r>
            <a:endParaRPr sz="800">
              <a:solidFill>
                <a:srgbClr val="292929"/>
              </a:solidFill>
              <a:highlight>
                <a:schemeClr val="lt1"/>
              </a:highlight>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6"/>
          <p:cNvSpPr txBox="1"/>
          <p:nvPr/>
        </p:nvSpPr>
        <p:spPr>
          <a:xfrm>
            <a:off x="628650" y="176700"/>
            <a:ext cx="71553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b="1" lang="en" sz="2700">
                <a:latin typeface="Trebuchet MS"/>
                <a:ea typeface="Trebuchet MS"/>
                <a:cs typeface="Trebuchet MS"/>
                <a:sym typeface="Trebuchet MS"/>
              </a:rPr>
              <a:t>Training Setup</a:t>
            </a:r>
            <a:endParaRPr b="1" sz="2700">
              <a:latin typeface="Trebuchet MS"/>
              <a:ea typeface="Trebuchet MS"/>
              <a:cs typeface="Trebuchet MS"/>
              <a:sym typeface="Trebuchet MS"/>
            </a:endParaRPr>
          </a:p>
        </p:txBody>
      </p:sp>
      <p:sp>
        <p:nvSpPr>
          <p:cNvPr id="363" name="Google Shape;363;p46"/>
          <p:cNvSpPr txBox="1"/>
          <p:nvPr/>
        </p:nvSpPr>
        <p:spPr>
          <a:xfrm>
            <a:off x="636000" y="1833275"/>
            <a:ext cx="5095500" cy="23397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Trebuchet MS"/>
              <a:buChar char="●"/>
            </a:pPr>
            <a:r>
              <a:rPr b="1" lang="en">
                <a:latin typeface="Trebuchet MS"/>
                <a:ea typeface="Trebuchet MS"/>
                <a:cs typeface="Trebuchet MS"/>
                <a:sym typeface="Trebuchet MS"/>
              </a:rPr>
              <a:t>5% of the training data</a:t>
            </a:r>
            <a:r>
              <a:rPr lang="en">
                <a:latin typeface="Trebuchet MS"/>
                <a:ea typeface="Trebuchet MS"/>
                <a:cs typeface="Trebuchet MS"/>
                <a:sym typeface="Trebuchet MS"/>
              </a:rPr>
              <a:t> is used as </a:t>
            </a:r>
            <a:r>
              <a:rPr b="1" lang="en">
                <a:latin typeface="Trebuchet MS"/>
                <a:ea typeface="Trebuchet MS"/>
                <a:cs typeface="Trebuchet MS"/>
                <a:sym typeface="Trebuchet MS"/>
              </a:rPr>
              <a:t>validation</a:t>
            </a:r>
            <a:r>
              <a:rPr lang="en">
                <a:latin typeface="Trebuchet MS"/>
                <a:ea typeface="Trebuchet MS"/>
                <a:cs typeface="Trebuchet MS"/>
                <a:sym typeface="Trebuchet MS"/>
              </a:rPr>
              <a:t> to apply early stopping</a:t>
            </a:r>
            <a:endParaRPr>
              <a:latin typeface="Trebuchet MS"/>
              <a:ea typeface="Trebuchet MS"/>
              <a:cs typeface="Trebuchet MS"/>
              <a:sym typeface="Trebuchet MS"/>
            </a:endParaRPr>
          </a:p>
          <a:p>
            <a:pPr indent="-304800" lvl="0" marL="457200" rtl="0" algn="l">
              <a:lnSpc>
                <a:spcPct val="150000"/>
              </a:lnSpc>
              <a:spcBef>
                <a:spcPts val="0"/>
              </a:spcBef>
              <a:spcAft>
                <a:spcPts val="0"/>
              </a:spcAft>
              <a:buSzPts val="1200"/>
              <a:buFont typeface="Trebuchet MS"/>
              <a:buChar char="●"/>
            </a:pPr>
            <a:r>
              <a:rPr lang="en">
                <a:latin typeface="Trebuchet MS"/>
                <a:ea typeface="Trebuchet MS"/>
                <a:cs typeface="Trebuchet MS"/>
                <a:sym typeface="Trebuchet MS"/>
              </a:rPr>
              <a:t>Determined hyperparameters for the models were </a:t>
            </a:r>
            <a:r>
              <a:rPr b="1" lang="en">
                <a:latin typeface="Trebuchet MS"/>
                <a:ea typeface="Trebuchet MS"/>
                <a:cs typeface="Trebuchet MS"/>
                <a:sym typeface="Trebuchet MS"/>
              </a:rPr>
              <a:t>very similar</a:t>
            </a:r>
            <a:r>
              <a:rPr lang="en">
                <a:latin typeface="Trebuchet MS"/>
                <a:ea typeface="Trebuchet MS"/>
                <a:cs typeface="Trebuchet MS"/>
                <a:sym typeface="Trebuchet MS"/>
              </a:rPr>
              <a:t> to have fair comparison</a:t>
            </a:r>
            <a:endParaRPr b="1">
              <a:latin typeface="Trebuchet MS"/>
              <a:ea typeface="Trebuchet MS"/>
              <a:cs typeface="Trebuchet MS"/>
              <a:sym typeface="Trebuchet MS"/>
            </a:endParaRPr>
          </a:p>
          <a:p>
            <a:pPr indent="-304800" lvl="0" marL="457200" rtl="0" algn="l">
              <a:lnSpc>
                <a:spcPct val="150000"/>
              </a:lnSpc>
              <a:spcBef>
                <a:spcPts val="0"/>
              </a:spcBef>
              <a:spcAft>
                <a:spcPts val="0"/>
              </a:spcAft>
              <a:buSzPts val="1200"/>
              <a:buFont typeface="Trebuchet MS"/>
              <a:buChar char="●"/>
            </a:pPr>
            <a:r>
              <a:rPr lang="en">
                <a:latin typeface="Trebuchet MS"/>
                <a:ea typeface="Trebuchet MS"/>
                <a:cs typeface="Trebuchet MS"/>
                <a:sym typeface="Trebuchet MS"/>
              </a:rPr>
              <a:t>In training,</a:t>
            </a:r>
            <a:r>
              <a:rPr b="1" lang="en">
                <a:latin typeface="Trebuchet MS"/>
                <a:ea typeface="Trebuchet MS"/>
                <a:cs typeface="Trebuchet MS"/>
                <a:sym typeface="Trebuchet MS"/>
              </a:rPr>
              <a:t> cross-entropy</a:t>
            </a:r>
            <a:r>
              <a:rPr lang="en">
                <a:latin typeface="Trebuchet MS"/>
                <a:ea typeface="Trebuchet MS"/>
                <a:cs typeface="Trebuchet MS"/>
                <a:sym typeface="Trebuchet MS"/>
              </a:rPr>
              <a:t> was selected as a loss function, and </a:t>
            </a:r>
            <a:r>
              <a:rPr b="1" lang="en">
                <a:latin typeface="Trebuchet MS"/>
                <a:ea typeface="Trebuchet MS"/>
                <a:cs typeface="Trebuchet MS"/>
                <a:sym typeface="Trebuchet MS"/>
              </a:rPr>
              <a:t>Adam</a:t>
            </a:r>
            <a:r>
              <a:rPr lang="en">
                <a:latin typeface="Trebuchet MS"/>
                <a:ea typeface="Trebuchet MS"/>
                <a:cs typeface="Trebuchet MS"/>
                <a:sym typeface="Trebuchet MS"/>
              </a:rPr>
              <a:t> was used as an optimizer with the learning rate scheduler </a:t>
            </a:r>
            <a:r>
              <a:rPr b="1" lang="en">
                <a:latin typeface="Trebuchet MS"/>
                <a:ea typeface="Trebuchet MS"/>
                <a:cs typeface="Trebuchet MS"/>
                <a:sym typeface="Trebuchet MS"/>
              </a:rPr>
              <a:t>ReduceLROnPlateau</a:t>
            </a:r>
            <a:endParaRPr b="1">
              <a:latin typeface="Trebuchet MS"/>
              <a:ea typeface="Trebuchet MS"/>
              <a:cs typeface="Trebuchet MS"/>
              <a:sym typeface="Trebuchet MS"/>
            </a:endParaRPr>
          </a:p>
        </p:txBody>
      </p:sp>
      <p:pic>
        <p:nvPicPr>
          <p:cNvPr id="364" name="Google Shape;364;p46"/>
          <p:cNvPicPr preferRelativeResize="0"/>
          <p:nvPr/>
        </p:nvPicPr>
        <p:blipFill>
          <a:blip r:embed="rId3">
            <a:alphaModFix/>
          </a:blip>
          <a:stretch>
            <a:fillRect/>
          </a:stretch>
        </p:blipFill>
        <p:spPr>
          <a:xfrm>
            <a:off x="6460750" y="1470525"/>
            <a:ext cx="1784650" cy="1784650"/>
          </a:xfrm>
          <a:prstGeom prst="rect">
            <a:avLst/>
          </a:prstGeom>
          <a:noFill/>
          <a:ln>
            <a:noFill/>
          </a:ln>
        </p:spPr>
      </p:pic>
      <p:sp>
        <p:nvSpPr>
          <p:cNvPr id="365" name="Google Shape;365;p46"/>
          <p:cNvSpPr txBox="1"/>
          <p:nvPr/>
        </p:nvSpPr>
        <p:spPr>
          <a:xfrm>
            <a:off x="636000" y="1170900"/>
            <a:ext cx="5095500" cy="7233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Clr>
                <a:schemeClr val="dk1"/>
              </a:buClr>
              <a:buSzPts val="1200"/>
              <a:buChar char="●"/>
            </a:pPr>
            <a:r>
              <a:rPr lang="en">
                <a:solidFill>
                  <a:schemeClr val="dk1"/>
                </a:solidFill>
                <a:latin typeface="Trebuchet MS"/>
                <a:ea typeface="Trebuchet MS"/>
                <a:cs typeface="Trebuchet MS"/>
                <a:sym typeface="Trebuchet MS"/>
              </a:rPr>
              <a:t>All the parameters in training is initialized with a </a:t>
            </a:r>
            <a:r>
              <a:rPr b="1" lang="en">
                <a:solidFill>
                  <a:schemeClr val="dk1"/>
                </a:solidFill>
                <a:latin typeface="Trebuchet MS"/>
                <a:ea typeface="Trebuchet MS"/>
                <a:cs typeface="Trebuchet MS"/>
                <a:sym typeface="Trebuchet MS"/>
              </a:rPr>
              <a:t>specific seed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xEl>
                                              <p:pRg end="0" st="0"/>
                                            </p:txEl>
                                          </p:spTgt>
                                        </p:tgtEl>
                                        <p:attrNameLst>
                                          <p:attrName>style.visibility</p:attrName>
                                        </p:attrNameLst>
                                      </p:cBhvr>
                                      <p:to>
                                        <p:strVal val="visible"/>
                                      </p:to>
                                    </p:set>
                                    <p:animEffect filter="fade" transition="in">
                                      <p:cBhvr>
                                        <p:cTn dur="200"/>
                                        <p:tgtEl>
                                          <p:spTgt spid="36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xEl>
                                              <p:pRg end="1" st="1"/>
                                            </p:txEl>
                                          </p:spTgt>
                                        </p:tgtEl>
                                        <p:attrNameLst>
                                          <p:attrName>style.visibility</p:attrName>
                                        </p:attrNameLst>
                                      </p:cBhvr>
                                      <p:to>
                                        <p:strVal val="visible"/>
                                      </p:to>
                                    </p:set>
                                    <p:animEffect filter="fade" transition="in">
                                      <p:cBhvr>
                                        <p:cTn dur="200"/>
                                        <p:tgtEl>
                                          <p:spTgt spid="36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xEl>
                                              <p:pRg end="2" st="2"/>
                                            </p:txEl>
                                          </p:spTgt>
                                        </p:tgtEl>
                                        <p:attrNameLst>
                                          <p:attrName>style.visibility</p:attrName>
                                        </p:attrNameLst>
                                      </p:cBhvr>
                                      <p:to>
                                        <p:strVal val="visible"/>
                                      </p:to>
                                    </p:set>
                                    <p:animEffect filter="fade" transition="in">
                                      <p:cBhvr>
                                        <p:cTn dur="200"/>
                                        <p:tgtEl>
                                          <p:spTgt spid="36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9"/>
          <p:cNvSpPr txBox="1"/>
          <p:nvPr/>
        </p:nvSpPr>
        <p:spPr>
          <a:xfrm>
            <a:off x="735825" y="412425"/>
            <a:ext cx="48381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b="1" lang="en" sz="2700">
                <a:latin typeface="Trebuchet MS"/>
                <a:ea typeface="Trebuchet MS"/>
                <a:cs typeface="Trebuchet MS"/>
                <a:sym typeface="Trebuchet MS"/>
              </a:rPr>
              <a:t>Overview</a:t>
            </a:r>
            <a:endParaRPr b="1" sz="2700">
              <a:latin typeface="Trebuchet MS"/>
              <a:ea typeface="Trebuchet MS"/>
              <a:cs typeface="Trebuchet MS"/>
              <a:sym typeface="Trebuchet MS"/>
            </a:endParaRPr>
          </a:p>
        </p:txBody>
      </p:sp>
      <p:sp>
        <p:nvSpPr>
          <p:cNvPr id="127" name="Google Shape;127;p29"/>
          <p:cNvSpPr txBox="1"/>
          <p:nvPr/>
        </p:nvSpPr>
        <p:spPr>
          <a:xfrm>
            <a:off x="735825" y="1346225"/>
            <a:ext cx="6834300" cy="20163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Trebuchet MS"/>
              <a:buAutoNum type="arabicPeriod"/>
            </a:pPr>
            <a:r>
              <a:rPr b="1" lang="en">
                <a:solidFill>
                  <a:schemeClr val="dk1"/>
                </a:solidFill>
                <a:latin typeface="Trebuchet MS"/>
                <a:ea typeface="Trebuchet MS"/>
                <a:cs typeface="Trebuchet MS"/>
                <a:sym typeface="Trebuchet MS"/>
              </a:rPr>
              <a:t>Introduction</a:t>
            </a:r>
            <a:endParaRPr b="1">
              <a:latin typeface="Trebuchet MS"/>
              <a:ea typeface="Trebuchet MS"/>
              <a:cs typeface="Trebuchet MS"/>
              <a:sym typeface="Trebuchet MS"/>
            </a:endParaRPr>
          </a:p>
          <a:p>
            <a:pPr indent="-317500" lvl="0" marL="457200" rtl="0" algn="l">
              <a:lnSpc>
                <a:spcPct val="150000"/>
              </a:lnSpc>
              <a:spcBef>
                <a:spcPts val="0"/>
              </a:spcBef>
              <a:spcAft>
                <a:spcPts val="0"/>
              </a:spcAft>
              <a:buSzPts val="1400"/>
              <a:buFont typeface="Trebuchet MS"/>
              <a:buAutoNum type="arabicPeriod"/>
            </a:pPr>
            <a:r>
              <a:rPr b="1" lang="en">
                <a:latin typeface="Trebuchet MS"/>
                <a:ea typeface="Trebuchet MS"/>
                <a:cs typeface="Trebuchet MS"/>
                <a:sym typeface="Trebuchet MS"/>
              </a:rPr>
              <a:t>Problem Definition</a:t>
            </a:r>
            <a:endParaRPr b="1">
              <a:latin typeface="Trebuchet MS"/>
              <a:ea typeface="Trebuchet MS"/>
              <a:cs typeface="Trebuchet MS"/>
              <a:sym typeface="Trebuchet MS"/>
            </a:endParaRPr>
          </a:p>
          <a:p>
            <a:pPr indent="-317500" lvl="0" marL="457200" rtl="0" algn="l">
              <a:lnSpc>
                <a:spcPct val="150000"/>
              </a:lnSpc>
              <a:spcBef>
                <a:spcPts val="0"/>
              </a:spcBef>
              <a:spcAft>
                <a:spcPts val="0"/>
              </a:spcAft>
              <a:buClr>
                <a:schemeClr val="dk1"/>
              </a:buClr>
              <a:buSzPts val="1400"/>
              <a:buFont typeface="Trebuchet MS"/>
              <a:buAutoNum type="arabicPeriod"/>
            </a:pPr>
            <a:r>
              <a:rPr b="1" lang="en">
                <a:solidFill>
                  <a:schemeClr val="dk1"/>
                </a:solidFill>
                <a:latin typeface="Trebuchet MS"/>
                <a:ea typeface="Trebuchet MS"/>
                <a:cs typeface="Trebuchet MS"/>
                <a:sym typeface="Trebuchet MS"/>
              </a:rPr>
              <a:t>Related Work</a:t>
            </a:r>
            <a:endParaRPr b="1">
              <a:solidFill>
                <a:schemeClr val="dk1"/>
              </a:solidFill>
              <a:latin typeface="Trebuchet MS"/>
              <a:ea typeface="Trebuchet MS"/>
              <a:cs typeface="Trebuchet MS"/>
              <a:sym typeface="Trebuchet MS"/>
            </a:endParaRPr>
          </a:p>
          <a:p>
            <a:pPr indent="-317500" lvl="0" marL="457200" rtl="0" algn="l">
              <a:lnSpc>
                <a:spcPct val="150000"/>
              </a:lnSpc>
              <a:spcBef>
                <a:spcPts val="0"/>
              </a:spcBef>
              <a:spcAft>
                <a:spcPts val="0"/>
              </a:spcAft>
              <a:buClr>
                <a:schemeClr val="dk1"/>
              </a:buClr>
              <a:buSzPts val="1400"/>
              <a:buFont typeface="Trebuchet MS"/>
              <a:buAutoNum type="arabicPeriod"/>
            </a:pPr>
            <a:r>
              <a:rPr b="1" lang="en">
                <a:solidFill>
                  <a:schemeClr val="dk1"/>
                </a:solidFill>
                <a:latin typeface="Trebuchet MS"/>
                <a:ea typeface="Trebuchet MS"/>
                <a:cs typeface="Trebuchet MS"/>
                <a:sym typeface="Trebuchet MS"/>
              </a:rPr>
              <a:t>Methodology</a:t>
            </a:r>
            <a:endParaRPr b="1">
              <a:solidFill>
                <a:schemeClr val="dk1"/>
              </a:solidFill>
              <a:latin typeface="Trebuchet MS"/>
              <a:ea typeface="Trebuchet MS"/>
              <a:cs typeface="Trebuchet MS"/>
              <a:sym typeface="Trebuchet MS"/>
            </a:endParaRPr>
          </a:p>
          <a:p>
            <a:pPr indent="-317500" lvl="0" marL="457200" rtl="0" algn="l">
              <a:lnSpc>
                <a:spcPct val="150000"/>
              </a:lnSpc>
              <a:spcBef>
                <a:spcPts val="0"/>
              </a:spcBef>
              <a:spcAft>
                <a:spcPts val="0"/>
              </a:spcAft>
              <a:buClr>
                <a:schemeClr val="dk1"/>
              </a:buClr>
              <a:buSzPts val="1400"/>
              <a:buFont typeface="Trebuchet MS"/>
              <a:buAutoNum type="arabicPeriod"/>
            </a:pPr>
            <a:r>
              <a:rPr b="1" lang="en">
                <a:solidFill>
                  <a:schemeClr val="dk1"/>
                </a:solidFill>
                <a:latin typeface="Trebuchet MS"/>
                <a:ea typeface="Trebuchet MS"/>
                <a:cs typeface="Trebuchet MS"/>
                <a:sym typeface="Trebuchet MS"/>
              </a:rPr>
              <a:t>Experiments</a:t>
            </a:r>
            <a:endParaRPr b="1">
              <a:solidFill>
                <a:schemeClr val="dk1"/>
              </a:solidFill>
              <a:latin typeface="Trebuchet MS"/>
              <a:ea typeface="Trebuchet MS"/>
              <a:cs typeface="Trebuchet MS"/>
              <a:sym typeface="Trebuchet MS"/>
            </a:endParaRPr>
          </a:p>
          <a:p>
            <a:pPr indent="-317500" lvl="0" marL="457200" rtl="0" algn="l">
              <a:lnSpc>
                <a:spcPct val="150000"/>
              </a:lnSpc>
              <a:spcBef>
                <a:spcPts val="0"/>
              </a:spcBef>
              <a:spcAft>
                <a:spcPts val="0"/>
              </a:spcAft>
              <a:buClr>
                <a:schemeClr val="dk1"/>
              </a:buClr>
              <a:buSzPts val="1400"/>
              <a:buFont typeface="Trebuchet MS"/>
              <a:buAutoNum type="arabicPeriod"/>
            </a:pPr>
            <a:r>
              <a:rPr b="1" lang="en">
                <a:solidFill>
                  <a:schemeClr val="dk1"/>
                </a:solidFill>
                <a:latin typeface="Trebuchet MS"/>
                <a:ea typeface="Trebuchet MS"/>
                <a:cs typeface="Trebuchet MS"/>
                <a:sym typeface="Trebuchet MS"/>
              </a:rPr>
              <a:t>Results</a:t>
            </a:r>
            <a:endParaRPr b="1">
              <a:latin typeface="Trebuchet MS"/>
              <a:ea typeface="Trebuchet MS"/>
              <a:cs typeface="Trebuchet MS"/>
              <a:sym typeface="Trebuchet M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7"/>
          <p:cNvSpPr txBox="1"/>
          <p:nvPr/>
        </p:nvSpPr>
        <p:spPr>
          <a:xfrm>
            <a:off x="628650" y="176700"/>
            <a:ext cx="71553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lang="en" sz="2700">
                <a:latin typeface="Trebuchet MS"/>
                <a:ea typeface="Trebuchet MS"/>
                <a:cs typeface="Trebuchet MS"/>
                <a:sym typeface="Trebuchet MS"/>
              </a:rPr>
              <a:t>Evaluation Metrics</a:t>
            </a:r>
            <a:endParaRPr sz="2700">
              <a:latin typeface="Trebuchet MS"/>
              <a:ea typeface="Trebuchet MS"/>
              <a:cs typeface="Trebuchet MS"/>
              <a:sym typeface="Trebuchet MS"/>
            </a:endParaRPr>
          </a:p>
        </p:txBody>
      </p:sp>
      <p:sp>
        <p:nvSpPr>
          <p:cNvPr id="371" name="Google Shape;371;p47"/>
          <p:cNvSpPr txBox="1"/>
          <p:nvPr/>
        </p:nvSpPr>
        <p:spPr>
          <a:xfrm>
            <a:off x="425050" y="1170900"/>
            <a:ext cx="8406900" cy="13698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Char char="●"/>
            </a:pPr>
            <a:r>
              <a:rPr lang="en">
                <a:latin typeface="Trebuchet MS"/>
                <a:ea typeface="Trebuchet MS"/>
                <a:cs typeface="Trebuchet MS"/>
                <a:sym typeface="Trebuchet MS"/>
              </a:rPr>
              <a:t>Fundamental evaluation metrics for </a:t>
            </a:r>
            <a:r>
              <a:rPr lang="en">
                <a:latin typeface="Trebuchet MS"/>
                <a:ea typeface="Trebuchet MS"/>
                <a:cs typeface="Trebuchet MS"/>
                <a:sym typeface="Trebuchet MS"/>
              </a:rPr>
              <a:t>classification</a:t>
            </a:r>
            <a:r>
              <a:rPr lang="en">
                <a:latin typeface="Trebuchet MS"/>
                <a:ea typeface="Trebuchet MS"/>
                <a:cs typeface="Trebuchet MS"/>
                <a:sym typeface="Trebuchet MS"/>
              </a:rPr>
              <a:t> such as </a:t>
            </a:r>
            <a:r>
              <a:rPr b="1" lang="en">
                <a:latin typeface="Trebuchet MS"/>
                <a:ea typeface="Trebuchet MS"/>
                <a:cs typeface="Trebuchet MS"/>
                <a:sym typeface="Trebuchet MS"/>
              </a:rPr>
              <a:t>Precision</a:t>
            </a:r>
            <a:r>
              <a:rPr lang="en">
                <a:latin typeface="Trebuchet MS"/>
                <a:ea typeface="Trebuchet MS"/>
                <a:cs typeface="Trebuchet MS"/>
                <a:sym typeface="Trebuchet MS"/>
              </a:rPr>
              <a:t>, </a:t>
            </a:r>
            <a:r>
              <a:rPr b="1" lang="en">
                <a:latin typeface="Trebuchet MS"/>
                <a:ea typeface="Trebuchet MS"/>
                <a:cs typeface="Trebuchet MS"/>
                <a:sym typeface="Trebuchet MS"/>
              </a:rPr>
              <a:t>Recall, and Accuracy </a:t>
            </a:r>
            <a:r>
              <a:rPr lang="en">
                <a:latin typeface="Trebuchet MS"/>
                <a:ea typeface="Trebuchet MS"/>
                <a:cs typeface="Trebuchet MS"/>
                <a:sym typeface="Trebuchet MS"/>
              </a:rPr>
              <a:t>are used in the evaluation phase. </a:t>
            </a:r>
            <a:r>
              <a:rPr lang="en">
                <a:latin typeface="Trebuchet MS"/>
                <a:ea typeface="Trebuchet MS"/>
                <a:cs typeface="Trebuchet MS"/>
                <a:sym typeface="Trebuchet MS"/>
              </a:rPr>
              <a:t>Macro averaging is used to get general information about models.</a:t>
            </a:r>
            <a:endParaRPr>
              <a:latin typeface="Trebuchet MS"/>
              <a:ea typeface="Trebuchet MS"/>
              <a:cs typeface="Trebuchet MS"/>
              <a:sym typeface="Trebuchet MS"/>
            </a:endParaRPr>
          </a:p>
          <a:p>
            <a:pPr indent="-304800" lvl="0" marL="457200" rtl="0" algn="l">
              <a:lnSpc>
                <a:spcPct val="150000"/>
              </a:lnSpc>
              <a:spcBef>
                <a:spcPts val="0"/>
              </a:spcBef>
              <a:spcAft>
                <a:spcPts val="0"/>
              </a:spcAft>
              <a:buSzPts val="1200"/>
              <a:buFont typeface="Trebuchet MS"/>
              <a:buChar char="●"/>
            </a:pPr>
            <a:r>
              <a:rPr b="1" lang="en">
                <a:latin typeface="Trebuchet MS"/>
                <a:ea typeface="Trebuchet MS"/>
                <a:cs typeface="Trebuchet MS"/>
                <a:sym typeface="Trebuchet MS"/>
              </a:rPr>
              <a:t>F</a:t>
            </a:r>
            <a:r>
              <a:rPr b="1" lang="en">
                <a:latin typeface="Trebuchet MS"/>
                <a:ea typeface="Trebuchet MS"/>
                <a:cs typeface="Trebuchet MS"/>
                <a:sym typeface="Trebuchet MS"/>
              </a:rPr>
              <a:t>-score </a:t>
            </a:r>
            <a:r>
              <a:rPr lang="en">
                <a:latin typeface="Trebuchet MS"/>
                <a:ea typeface="Trebuchet MS"/>
                <a:cs typeface="Trebuchet MS"/>
                <a:sym typeface="Trebuchet MS"/>
              </a:rPr>
              <a:t>will also be used by considering possible imbalances between recall and precision</a:t>
            </a:r>
            <a:endParaRPr>
              <a:latin typeface="Trebuchet MS"/>
              <a:ea typeface="Trebuchet MS"/>
              <a:cs typeface="Trebuchet MS"/>
              <a:sym typeface="Trebuchet MS"/>
            </a:endParaRPr>
          </a:p>
          <a:p>
            <a:pPr indent="-304800" lvl="0" marL="457200" rtl="0" algn="l">
              <a:lnSpc>
                <a:spcPct val="150000"/>
              </a:lnSpc>
              <a:spcBef>
                <a:spcPts val="0"/>
              </a:spcBef>
              <a:spcAft>
                <a:spcPts val="0"/>
              </a:spcAft>
              <a:buSzPts val="1200"/>
              <a:buFont typeface="Trebuchet MS"/>
              <a:buChar char="●"/>
            </a:pPr>
            <a:r>
              <a:rPr b="1" lang="en">
                <a:latin typeface="Trebuchet MS"/>
                <a:ea typeface="Trebuchet MS"/>
                <a:cs typeface="Trebuchet MS"/>
                <a:sym typeface="Trebuchet MS"/>
              </a:rPr>
              <a:t>Class-based results</a:t>
            </a:r>
            <a:r>
              <a:rPr lang="en">
                <a:latin typeface="Trebuchet MS"/>
                <a:ea typeface="Trebuchet MS"/>
                <a:cs typeface="Trebuchet MS"/>
                <a:sym typeface="Trebuchet MS"/>
              </a:rPr>
              <a:t> will also be inspected to understand the insight of models deeply</a:t>
            </a:r>
            <a:endParaRPr>
              <a:latin typeface="Trebuchet MS"/>
              <a:ea typeface="Trebuchet MS"/>
              <a:cs typeface="Trebuchet MS"/>
              <a:sym typeface="Trebuchet MS"/>
            </a:endParaRPr>
          </a:p>
        </p:txBody>
      </p:sp>
      <p:sp>
        <p:nvSpPr>
          <p:cNvPr id="372" name="Google Shape;372;p47"/>
          <p:cNvSpPr txBox="1"/>
          <p:nvPr/>
        </p:nvSpPr>
        <p:spPr>
          <a:xfrm>
            <a:off x="3331354" y="4325695"/>
            <a:ext cx="2481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Trebuchet MS"/>
                <a:ea typeface="Trebuchet MS"/>
                <a:cs typeface="Trebuchet MS"/>
                <a:sym typeface="Trebuchet MS"/>
              </a:rPr>
              <a:t>Formula of used metrics</a:t>
            </a:r>
            <a:endParaRPr b="1" sz="1200">
              <a:latin typeface="Trebuchet MS"/>
              <a:ea typeface="Trebuchet MS"/>
              <a:cs typeface="Trebuchet MS"/>
              <a:sym typeface="Trebuchet MS"/>
            </a:endParaRPr>
          </a:p>
        </p:txBody>
      </p:sp>
      <p:pic>
        <p:nvPicPr>
          <p:cNvPr id="373" name="Google Shape;373;p47"/>
          <p:cNvPicPr preferRelativeResize="0"/>
          <p:nvPr/>
        </p:nvPicPr>
        <p:blipFill>
          <a:blip r:embed="rId3">
            <a:alphaModFix/>
          </a:blip>
          <a:stretch>
            <a:fillRect/>
          </a:stretch>
        </p:blipFill>
        <p:spPr>
          <a:xfrm>
            <a:off x="3610075" y="3192488"/>
            <a:ext cx="1923850" cy="508525"/>
          </a:xfrm>
          <a:prstGeom prst="rect">
            <a:avLst/>
          </a:prstGeom>
          <a:noFill/>
          <a:ln>
            <a:noFill/>
          </a:ln>
        </p:spPr>
      </p:pic>
      <p:pic>
        <p:nvPicPr>
          <p:cNvPr id="374" name="Google Shape;374;p47"/>
          <p:cNvPicPr preferRelativeResize="0"/>
          <p:nvPr/>
        </p:nvPicPr>
        <p:blipFill rotWithShape="1">
          <a:blip r:embed="rId4">
            <a:alphaModFix/>
          </a:blip>
          <a:srcRect b="0" l="0" r="7166" t="0"/>
          <a:stretch/>
        </p:blipFill>
        <p:spPr>
          <a:xfrm>
            <a:off x="3716275" y="2645463"/>
            <a:ext cx="1711450" cy="469375"/>
          </a:xfrm>
          <a:prstGeom prst="rect">
            <a:avLst/>
          </a:prstGeom>
          <a:noFill/>
          <a:ln>
            <a:noFill/>
          </a:ln>
        </p:spPr>
      </p:pic>
      <p:pic>
        <p:nvPicPr>
          <p:cNvPr id="375" name="Google Shape;375;p47"/>
          <p:cNvPicPr preferRelativeResize="0"/>
          <p:nvPr/>
        </p:nvPicPr>
        <p:blipFill rotWithShape="1">
          <a:blip r:embed="rId5">
            <a:alphaModFix/>
          </a:blip>
          <a:srcRect b="0" l="0" r="3716" t="0"/>
          <a:stretch/>
        </p:blipFill>
        <p:spPr>
          <a:xfrm>
            <a:off x="3331350" y="3778663"/>
            <a:ext cx="2481300" cy="46936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8"/>
          <p:cNvSpPr txBox="1"/>
          <p:nvPr/>
        </p:nvSpPr>
        <p:spPr>
          <a:xfrm>
            <a:off x="628650" y="176700"/>
            <a:ext cx="71553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lang="en" sz="2700">
                <a:latin typeface="Trebuchet MS"/>
                <a:ea typeface="Trebuchet MS"/>
                <a:cs typeface="Trebuchet MS"/>
                <a:sym typeface="Trebuchet MS"/>
              </a:rPr>
              <a:t>Experiments Setups:</a:t>
            </a:r>
            <a:r>
              <a:rPr lang="en" sz="2700">
                <a:latin typeface="Trebuchet MS"/>
                <a:ea typeface="Trebuchet MS"/>
                <a:cs typeface="Trebuchet MS"/>
                <a:sym typeface="Trebuchet MS"/>
              </a:rPr>
              <a:t> OOD Case</a:t>
            </a:r>
            <a:endParaRPr sz="2700">
              <a:latin typeface="Trebuchet MS"/>
              <a:ea typeface="Trebuchet MS"/>
              <a:cs typeface="Trebuchet MS"/>
              <a:sym typeface="Trebuchet MS"/>
            </a:endParaRPr>
          </a:p>
        </p:txBody>
      </p:sp>
      <p:sp>
        <p:nvSpPr>
          <p:cNvPr id="381" name="Google Shape;381;p48"/>
          <p:cNvSpPr txBox="1"/>
          <p:nvPr/>
        </p:nvSpPr>
        <p:spPr>
          <a:xfrm>
            <a:off x="628650" y="1030000"/>
            <a:ext cx="7850100" cy="7233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Trebuchet MS"/>
              <a:buChar char="●"/>
            </a:pPr>
            <a:r>
              <a:rPr lang="en">
                <a:latin typeface="Trebuchet MS"/>
                <a:ea typeface="Trebuchet MS"/>
                <a:cs typeface="Trebuchet MS"/>
                <a:sym typeface="Trebuchet MS"/>
              </a:rPr>
              <a:t>Check the models capability for the robustness to out-of-distribution (OoD) problems.</a:t>
            </a:r>
            <a:endParaRPr>
              <a:latin typeface="Trebuchet MS"/>
              <a:ea typeface="Trebuchet MS"/>
              <a:cs typeface="Trebuchet MS"/>
              <a:sym typeface="Trebuchet MS"/>
            </a:endParaRPr>
          </a:p>
          <a:p>
            <a:pPr indent="-304800" lvl="0" marL="457200" rtl="0" algn="l">
              <a:lnSpc>
                <a:spcPct val="150000"/>
              </a:lnSpc>
              <a:spcBef>
                <a:spcPts val="0"/>
              </a:spcBef>
              <a:spcAft>
                <a:spcPts val="0"/>
              </a:spcAft>
              <a:buSzPts val="1200"/>
              <a:buFont typeface="Trebuchet MS"/>
              <a:buChar char="●"/>
            </a:pPr>
            <a:r>
              <a:rPr lang="en">
                <a:latin typeface="Trebuchet MS"/>
                <a:ea typeface="Trebuchet MS"/>
                <a:cs typeface="Trebuchet MS"/>
                <a:sym typeface="Trebuchet MS"/>
              </a:rPr>
              <a:t>5 class dataset → 3 class dataset</a:t>
            </a:r>
            <a:endParaRPr>
              <a:latin typeface="Trebuchet MS"/>
              <a:ea typeface="Trebuchet MS"/>
              <a:cs typeface="Trebuchet MS"/>
              <a:sym typeface="Trebuchet MS"/>
            </a:endParaRPr>
          </a:p>
        </p:txBody>
      </p:sp>
      <p:sp>
        <p:nvSpPr>
          <p:cNvPr id="382" name="Google Shape;382;p48"/>
          <p:cNvSpPr txBox="1"/>
          <p:nvPr/>
        </p:nvSpPr>
        <p:spPr>
          <a:xfrm>
            <a:off x="2747800" y="2126450"/>
            <a:ext cx="6885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00">
                <a:solidFill>
                  <a:schemeClr val="dk1"/>
                </a:solidFill>
                <a:latin typeface="Trebuchet MS"/>
                <a:ea typeface="Trebuchet MS"/>
                <a:cs typeface="Trebuchet MS"/>
                <a:sym typeface="Trebuchet MS"/>
              </a:rPr>
              <a:t>Normal</a:t>
            </a:r>
            <a:endParaRPr>
              <a:latin typeface="Trebuchet MS"/>
              <a:ea typeface="Trebuchet MS"/>
              <a:cs typeface="Trebuchet MS"/>
              <a:sym typeface="Trebuchet MS"/>
            </a:endParaRPr>
          </a:p>
        </p:txBody>
      </p:sp>
      <p:sp>
        <p:nvSpPr>
          <p:cNvPr id="383" name="Google Shape;383;p48"/>
          <p:cNvSpPr txBox="1"/>
          <p:nvPr/>
        </p:nvSpPr>
        <p:spPr>
          <a:xfrm>
            <a:off x="2662000" y="3163500"/>
            <a:ext cx="8601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00">
                <a:solidFill>
                  <a:schemeClr val="dk1"/>
                </a:solidFill>
                <a:latin typeface="Trebuchet MS"/>
                <a:ea typeface="Trebuchet MS"/>
                <a:cs typeface="Trebuchet MS"/>
                <a:sym typeface="Trebuchet MS"/>
              </a:rPr>
              <a:t>Grade 1-2</a:t>
            </a:r>
            <a:endParaRPr/>
          </a:p>
        </p:txBody>
      </p:sp>
      <p:sp>
        <p:nvSpPr>
          <p:cNvPr id="384" name="Google Shape;384;p48"/>
          <p:cNvSpPr txBox="1"/>
          <p:nvPr/>
        </p:nvSpPr>
        <p:spPr>
          <a:xfrm>
            <a:off x="2716000" y="3682025"/>
            <a:ext cx="7521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00">
                <a:solidFill>
                  <a:schemeClr val="dk1"/>
                </a:solidFill>
                <a:latin typeface="Trebuchet MS"/>
                <a:ea typeface="Trebuchet MS"/>
                <a:cs typeface="Trebuchet MS"/>
                <a:sym typeface="Trebuchet MS"/>
              </a:rPr>
              <a:t>Grade 2</a:t>
            </a:r>
            <a:endParaRPr sz="1200">
              <a:latin typeface="Trebuchet MS"/>
              <a:ea typeface="Trebuchet MS"/>
              <a:cs typeface="Trebuchet MS"/>
              <a:sym typeface="Trebuchet MS"/>
            </a:endParaRPr>
          </a:p>
        </p:txBody>
      </p:sp>
      <p:sp>
        <p:nvSpPr>
          <p:cNvPr id="385" name="Google Shape;385;p48"/>
          <p:cNvSpPr txBox="1"/>
          <p:nvPr/>
        </p:nvSpPr>
        <p:spPr>
          <a:xfrm>
            <a:off x="2608000" y="4200550"/>
            <a:ext cx="9681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00">
                <a:solidFill>
                  <a:schemeClr val="dk1"/>
                </a:solidFill>
                <a:latin typeface="Trebuchet MS"/>
                <a:ea typeface="Trebuchet MS"/>
                <a:cs typeface="Trebuchet MS"/>
                <a:sym typeface="Trebuchet MS"/>
              </a:rPr>
              <a:t>High-Grade</a:t>
            </a:r>
            <a:endParaRPr/>
          </a:p>
        </p:txBody>
      </p:sp>
      <p:sp>
        <p:nvSpPr>
          <p:cNvPr id="386" name="Google Shape;386;p48"/>
          <p:cNvSpPr txBox="1"/>
          <p:nvPr/>
        </p:nvSpPr>
        <p:spPr>
          <a:xfrm>
            <a:off x="2716000" y="2644963"/>
            <a:ext cx="7521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00">
                <a:solidFill>
                  <a:schemeClr val="dk1"/>
                </a:solidFill>
                <a:latin typeface="Trebuchet MS"/>
                <a:ea typeface="Trebuchet MS"/>
                <a:cs typeface="Trebuchet MS"/>
                <a:sym typeface="Trebuchet MS"/>
              </a:rPr>
              <a:t>Grade 1</a:t>
            </a:r>
            <a:endParaRPr/>
          </a:p>
        </p:txBody>
      </p:sp>
      <p:sp>
        <p:nvSpPr>
          <p:cNvPr id="387" name="Google Shape;387;p48"/>
          <p:cNvSpPr txBox="1"/>
          <p:nvPr/>
        </p:nvSpPr>
        <p:spPr>
          <a:xfrm>
            <a:off x="5707700" y="2126450"/>
            <a:ext cx="6885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00">
                <a:solidFill>
                  <a:schemeClr val="dk1"/>
                </a:solidFill>
                <a:latin typeface="Trebuchet MS"/>
                <a:ea typeface="Trebuchet MS"/>
                <a:cs typeface="Trebuchet MS"/>
                <a:sym typeface="Trebuchet MS"/>
              </a:rPr>
              <a:t>Normal</a:t>
            </a:r>
            <a:endParaRPr>
              <a:latin typeface="Trebuchet MS"/>
              <a:ea typeface="Trebuchet MS"/>
              <a:cs typeface="Trebuchet MS"/>
              <a:sym typeface="Trebuchet MS"/>
            </a:endParaRPr>
          </a:p>
        </p:txBody>
      </p:sp>
      <p:sp>
        <p:nvSpPr>
          <p:cNvPr id="388" name="Google Shape;388;p48"/>
          <p:cNvSpPr txBox="1"/>
          <p:nvPr/>
        </p:nvSpPr>
        <p:spPr>
          <a:xfrm>
            <a:off x="5567900" y="4200550"/>
            <a:ext cx="9681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00">
                <a:solidFill>
                  <a:schemeClr val="dk1"/>
                </a:solidFill>
                <a:latin typeface="Trebuchet MS"/>
                <a:ea typeface="Trebuchet MS"/>
                <a:cs typeface="Trebuchet MS"/>
                <a:sym typeface="Trebuchet MS"/>
              </a:rPr>
              <a:t>High-Grade</a:t>
            </a:r>
            <a:endParaRPr/>
          </a:p>
        </p:txBody>
      </p:sp>
      <p:sp>
        <p:nvSpPr>
          <p:cNvPr id="389" name="Google Shape;389;p48"/>
          <p:cNvSpPr txBox="1"/>
          <p:nvPr/>
        </p:nvSpPr>
        <p:spPr>
          <a:xfrm>
            <a:off x="5567900" y="3163500"/>
            <a:ext cx="9681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200">
                <a:solidFill>
                  <a:schemeClr val="dk1"/>
                </a:solidFill>
                <a:latin typeface="Trebuchet MS"/>
                <a:ea typeface="Trebuchet MS"/>
                <a:cs typeface="Trebuchet MS"/>
                <a:sym typeface="Trebuchet MS"/>
              </a:rPr>
              <a:t>Low</a:t>
            </a:r>
            <a:r>
              <a:rPr lang="en" sz="1200">
                <a:solidFill>
                  <a:schemeClr val="dk1"/>
                </a:solidFill>
                <a:latin typeface="Trebuchet MS"/>
                <a:ea typeface="Trebuchet MS"/>
                <a:cs typeface="Trebuchet MS"/>
                <a:sym typeface="Trebuchet MS"/>
              </a:rPr>
              <a:t>-Grade</a:t>
            </a:r>
            <a:endParaRPr/>
          </a:p>
        </p:txBody>
      </p:sp>
      <p:sp>
        <p:nvSpPr>
          <p:cNvPr id="390" name="Google Shape;390;p48"/>
          <p:cNvSpPr/>
          <p:nvPr/>
        </p:nvSpPr>
        <p:spPr>
          <a:xfrm>
            <a:off x="4290900" y="2172500"/>
            <a:ext cx="562200" cy="2772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8"/>
          <p:cNvSpPr/>
          <p:nvPr/>
        </p:nvSpPr>
        <p:spPr>
          <a:xfrm>
            <a:off x="4290900" y="4246600"/>
            <a:ext cx="562200" cy="2772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8"/>
          <p:cNvSpPr/>
          <p:nvPr/>
        </p:nvSpPr>
        <p:spPr>
          <a:xfrm>
            <a:off x="3468100" y="2707050"/>
            <a:ext cx="204900" cy="1282200"/>
          </a:xfrm>
          <a:prstGeom prst="rightBrace">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8"/>
          <p:cNvSpPr/>
          <p:nvPr/>
        </p:nvSpPr>
        <p:spPr>
          <a:xfrm>
            <a:off x="4290900" y="3209550"/>
            <a:ext cx="562200" cy="2772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8"/>
          <p:cNvSpPr txBox="1"/>
          <p:nvPr/>
        </p:nvSpPr>
        <p:spPr>
          <a:xfrm>
            <a:off x="2634550" y="1753300"/>
            <a:ext cx="915000" cy="400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u="sng">
                <a:solidFill>
                  <a:schemeClr val="dk1"/>
                </a:solidFill>
                <a:latin typeface="Trebuchet MS"/>
                <a:ea typeface="Trebuchet MS"/>
                <a:cs typeface="Trebuchet MS"/>
                <a:sym typeface="Trebuchet MS"/>
              </a:rPr>
              <a:t>5 Classes</a:t>
            </a:r>
            <a:endParaRPr u="sng"/>
          </a:p>
        </p:txBody>
      </p:sp>
      <p:sp>
        <p:nvSpPr>
          <p:cNvPr id="395" name="Google Shape;395;p48"/>
          <p:cNvSpPr txBox="1"/>
          <p:nvPr/>
        </p:nvSpPr>
        <p:spPr>
          <a:xfrm>
            <a:off x="5540900" y="1753300"/>
            <a:ext cx="1022100" cy="400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u="sng">
                <a:solidFill>
                  <a:schemeClr val="dk1"/>
                </a:solidFill>
                <a:latin typeface="Trebuchet MS"/>
                <a:ea typeface="Trebuchet MS"/>
                <a:cs typeface="Trebuchet MS"/>
                <a:sym typeface="Trebuchet MS"/>
              </a:rPr>
              <a:t>3</a:t>
            </a:r>
            <a:r>
              <a:rPr lang="en" u="sng">
                <a:solidFill>
                  <a:schemeClr val="dk1"/>
                </a:solidFill>
                <a:latin typeface="Trebuchet MS"/>
                <a:ea typeface="Trebuchet MS"/>
                <a:cs typeface="Trebuchet MS"/>
                <a:sym typeface="Trebuchet MS"/>
              </a:rPr>
              <a:t> Classes</a:t>
            </a:r>
            <a:endParaRPr u="sng"/>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200"/>
                                        <p:tgtEl>
                                          <p:spTgt spid="390"/>
                                        </p:tgtEl>
                                      </p:cBhvr>
                                    </p:animEffect>
                                  </p:childTnLst>
                                </p:cTn>
                              </p:par>
                              <p:par>
                                <p:cTn fill="hold" nodeType="with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200"/>
                                        <p:tgtEl>
                                          <p:spTgt spid="392"/>
                                        </p:tgtEl>
                                      </p:cBhvr>
                                    </p:animEffect>
                                  </p:childTnLst>
                                </p:cTn>
                              </p:par>
                              <p:par>
                                <p:cTn fill="hold" nodeType="with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200"/>
                                        <p:tgtEl>
                                          <p:spTgt spid="393"/>
                                        </p:tgtEl>
                                      </p:cBhvr>
                                    </p:animEffect>
                                  </p:childTnLst>
                                </p:cTn>
                              </p:par>
                              <p:par>
                                <p:cTn fill="hold" nodeType="with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200"/>
                                        <p:tgtEl>
                                          <p:spTgt spid="3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9"/>
          <p:cNvSpPr txBox="1"/>
          <p:nvPr/>
        </p:nvSpPr>
        <p:spPr>
          <a:xfrm>
            <a:off x="628650" y="176700"/>
            <a:ext cx="71553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lang="en" sz="2700">
                <a:latin typeface="Trebuchet MS"/>
                <a:ea typeface="Trebuchet MS"/>
                <a:cs typeface="Trebuchet MS"/>
                <a:sym typeface="Trebuchet MS"/>
              </a:rPr>
              <a:t>Experiments Setups:</a:t>
            </a:r>
            <a:r>
              <a:rPr lang="en" sz="2700">
                <a:latin typeface="Trebuchet MS"/>
                <a:ea typeface="Trebuchet MS"/>
                <a:cs typeface="Trebuchet MS"/>
                <a:sym typeface="Trebuchet MS"/>
              </a:rPr>
              <a:t> Data Scarcity</a:t>
            </a:r>
            <a:endParaRPr sz="2700">
              <a:latin typeface="Trebuchet MS"/>
              <a:ea typeface="Trebuchet MS"/>
              <a:cs typeface="Trebuchet MS"/>
              <a:sym typeface="Trebuchet MS"/>
            </a:endParaRPr>
          </a:p>
        </p:txBody>
      </p:sp>
      <p:sp>
        <p:nvSpPr>
          <p:cNvPr id="401" name="Google Shape;401;p49"/>
          <p:cNvSpPr txBox="1"/>
          <p:nvPr/>
        </p:nvSpPr>
        <p:spPr>
          <a:xfrm>
            <a:off x="628650" y="1012625"/>
            <a:ext cx="7748700" cy="10467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Trebuchet MS"/>
              <a:buChar char="●"/>
            </a:pPr>
            <a:r>
              <a:rPr lang="en">
                <a:latin typeface="Trebuchet MS"/>
                <a:ea typeface="Trebuchet MS"/>
                <a:cs typeface="Trebuchet MS"/>
                <a:sym typeface="Trebuchet MS"/>
              </a:rPr>
              <a:t>Experimented the cases when we do not have access to conventional medical datasets</a:t>
            </a:r>
            <a:endParaRPr>
              <a:latin typeface="Trebuchet MS"/>
              <a:ea typeface="Trebuchet MS"/>
              <a:cs typeface="Trebuchet MS"/>
              <a:sym typeface="Trebuchet MS"/>
            </a:endParaRPr>
          </a:p>
          <a:p>
            <a:pPr indent="-304800" lvl="0" marL="457200" rtl="0" algn="l">
              <a:lnSpc>
                <a:spcPct val="150000"/>
              </a:lnSpc>
              <a:spcBef>
                <a:spcPts val="0"/>
              </a:spcBef>
              <a:spcAft>
                <a:spcPts val="0"/>
              </a:spcAft>
              <a:buSzPts val="1200"/>
              <a:buFont typeface="Trebuchet MS"/>
              <a:buChar char="●"/>
            </a:pPr>
            <a:r>
              <a:rPr lang="en">
                <a:latin typeface="Trebuchet MS"/>
                <a:ea typeface="Trebuchet MS"/>
                <a:cs typeface="Trebuchet MS"/>
                <a:sym typeface="Trebuchet MS"/>
              </a:rPr>
              <a:t>Explored the performance of the models on limited data(10-25 % of the original dataset)</a:t>
            </a:r>
            <a:endParaRPr>
              <a:latin typeface="Trebuchet MS"/>
              <a:ea typeface="Trebuchet MS"/>
              <a:cs typeface="Trebuchet MS"/>
              <a:sym typeface="Trebuchet MS"/>
            </a:endParaRPr>
          </a:p>
          <a:p>
            <a:pPr indent="-304800" lvl="0" marL="457200" rtl="0" algn="l">
              <a:lnSpc>
                <a:spcPct val="150000"/>
              </a:lnSpc>
              <a:spcBef>
                <a:spcPts val="0"/>
              </a:spcBef>
              <a:spcAft>
                <a:spcPts val="0"/>
              </a:spcAft>
              <a:buSzPts val="1200"/>
              <a:buFont typeface="Trebuchet MS"/>
              <a:buChar char="●"/>
            </a:pPr>
            <a:r>
              <a:rPr lang="en">
                <a:latin typeface="Trebuchet MS"/>
                <a:ea typeface="Trebuchet MS"/>
                <a:cs typeface="Trebuchet MS"/>
                <a:sym typeface="Trebuchet MS"/>
              </a:rPr>
              <a:t>This setup is applied for both three classes and five classes dataset</a:t>
            </a:r>
            <a:endParaRPr>
              <a:latin typeface="Trebuchet MS"/>
              <a:ea typeface="Trebuchet MS"/>
              <a:cs typeface="Trebuchet MS"/>
              <a:sym typeface="Trebuchet MS"/>
            </a:endParaRPr>
          </a:p>
        </p:txBody>
      </p:sp>
      <p:grpSp>
        <p:nvGrpSpPr>
          <p:cNvPr id="402" name="Google Shape;402;p49"/>
          <p:cNvGrpSpPr/>
          <p:nvPr/>
        </p:nvGrpSpPr>
        <p:grpSpPr>
          <a:xfrm>
            <a:off x="1094425" y="2326475"/>
            <a:ext cx="6955150" cy="2476175"/>
            <a:chOff x="1094425" y="2326475"/>
            <a:chExt cx="6955150" cy="2476175"/>
          </a:xfrm>
        </p:grpSpPr>
        <p:grpSp>
          <p:nvGrpSpPr>
            <p:cNvPr id="403" name="Google Shape;403;p49"/>
            <p:cNvGrpSpPr/>
            <p:nvPr/>
          </p:nvGrpSpPr>
          <p:grpSpPr>
            <a:xfrm>
              <a:off x="1094425" y="2326475"/>
              <a:ext cx="2080378" cy="2476175"/>
              <a:chOff x="1094425" y="2326475"/>
              <a:chExt cx="2080378" cy="2476175"/>
            </a:xfrm>
          </p:grpSpPr>
          <p:pic>
            <p:nvPicPr>
              <p:cNvPr id="404" name="Google Shape;404;p49" title="Chart"/>
              <p:cNvPicPr preferRelativeResize="0"/>
              <p:nvPr/>
            </p:nvPicPr>
            <p:blipFill>
              <a:blip r:embed="rId3">
                <a:alphaModFix/>
              </a:blip>
              <a:stretch>
                <a:fillRect/>
              </a:stretch>
            </p:blipFill>
            <p:spPr>
              <a:xfrm>
                <a:off x="1094425" y="2326475"/>
                <a:ext cx="2080378" cy="2075975"/>
              </a:xfrm>
              <a:prstGeom prst="rect">
                <a:avLst/>
              </a:prstGeom>
              <a:noFill/>
              <a:ln>
                <a:noFill/>
              </a:ln>
            </p:spPr>
          </p:pic>
          <p:sp>
            <p:nvSpPr>
              <p:cNvPr id="405" name="Google Shape;405;p49"/>
              <p:cNvSpPr txBox="1"/>
              <p:nvPr/>
            </p:nvSpPr>
            <p:spPr>
              <a:xfrm>
                <a:off x="1491700" y="4402450"/>
                <a:ext cx="1285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EB Garamond"/>
                    <a:ea typeface="EB Garamond"/>
                    <a:cs typeface="EB Garamond"/>
                    <a:sym typeface="EB Garamond"/>
                  </a:rPr>
                  <a:t>Initial </a:t>
                </a:r>
                <a:r>
                  <a:rPr lang="en">
                    <a:latin typeface="EB Garamond"/>
                    <a:ea typeface="EB Garamond"/>
                    <a:cs typeface="EB Garamond"/>
                    <a:sym typeface="EB Garamond"/>
                  </a:rPr>
                  <a:t>Situation</a:t>
                </a:r>
                <a:endParaRPr>
                  <a:latin typeface="EB Garamond"/>
                  <a:ea typeface="EB Garamond"/>
                  <a:cs typeface="EB Garamond"/>
                  <a:sym typeface="EB Garamond"/>
                </a:endParaRPr>
              </a:p>
            </p:txBody>
          </p:sp>
        </p:grpSp>
        <p:grpSp>
          <p:nvGrpSpPr>
            <p:cNvPr id="406" name="Google Shape;406;p49"/>
            <p:cNvGrpSpPr/>
            <p:nvPr/>
          </p:nvGrpSpPr>
          <p:grpSpPr>
            <a:xfrm>
              <a:off x="3531811" y="2326488"/>
              <a:ext cx="2080378" cy="2476162"/>
              <a:chOff x="3531811" y="2326488"/>
              <a:chExt cx="2080378" cy="2476162"/>
            </a:xfrm>
          </p:grpSpPr>
          <p:pic>
            <p:nvPicPr>
              <p:cNvPr id="407" name="Google Shape;407;p49" title="Chart"/>
              <p:cNvPicPr preferRelativeResize="0"/>
              <p:nvPr/>
            </p:nvPicPr>
            <p:blipFill>
              <a:blip r:embed="rId4">
                <a:alphaModFix/>
              </a:blip>
              <a:stretch>
                <a:fillRect/>
              </a:stretch>
            </p:blipFill>
            <p:spPr>
              <a:xfrm>
                <a:off x="3531811" y="2326488"/>
                <a:ext cx="2080378" cy="2075954"/>
              </a:xfrm>
              <a:prstGeom prst="rect">
                <a:avLst/>
              </a:prstGeom>
              <a:noFill/>
              <a:ln>
                <a:noFill/>
              </a:ln>
            </p:spPr>
          </p:pic>
          <p:sp>
            <p:nvSpPr>
              <p:cNvPr id="408" name="Google Shape;408;p49"/>
              <p:cNvSpPr txBox="1"/>
              <p:nvPr/>
            </p:nvSpPr>
            <p:spPr>
              <a:xfrm>
                <a:off x="3860100" y="4402450"/>
                <a:ext cx="1285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EB Garamond"/>
                    <a:ea typeface="EB Garamond"/>
                    <a:cs typeface="EB Garamond"/>
                    <a:sym typeface="EB Garamond"/>
                  </a:rPr>
                  <a:t>First Setup</a:t>
                </a:r>
                <a:endParaRPr>
                  <a:latin typeface="EB Garamond"/>
                  <a:ea typeface="EB Garamond"/>
                  <a:cs typeface="EB Garamond"/>
                  <a:sym typeface="EB Garamond"/>
                </a:endParaRPr>
              </a:p>
            </p:txBody>
          </p:sp>
        </p:grpSp>
        <p:grpSp>
          <p:nvGrpSpPr>
            <p:cNvPr id="409" name="Google Shape;409;p49"/>
            <p:cNvGrpSpPr/>
            <p:nvPr/>
          </p:nvGrpSpPr>
          <p:grpSpPr>
            <a:xfrm>
              <a:off x="5969197" y="2326488"/>
              <a:ext cx="2080378" cy="2476162"/>
              <a:chOff x="5969197" y="2326488"/>
              <a:chExt cx="2080378" cy="2476162"/>
            </a:xfrm>
          </p:grpSpPr>
          <p:pic>
            <p:nvPicPr>
              <p:cNvPr id="410" name="Google Shape;410;p49" title="Chart"/>
              <p:cNvPicPr preferRelativeResize="0"/>
              <p:nvPr/>
            </p:nvPicPr>
            <p:blipFill>
              <a:blip r:embed="rId5">
                <a:alphaModFix/>
              </a:blip>
              <a:stretch>
                <a:fillRect/>
              </a:stretch>
            </p:blipFill>
            <p:spPr>
              <a:xfrm>
                <a:off x="5969197" y="2326488"/>
                <a:ext cx="2080378" cy="2075952"/>
              </a:xfrm>
              <a:prstGeom prst="rect">
                <a:avLst/>
              </a:prstGeom>
              <a:noFill/>
              <a:ln>
                <a:noFill/>
              </a:ln>
            </p:spPr>
          </p:pic>
          <p:sp>
            <p:nvSpPr>
              <p:cNvPr id="411" name="Google Shape;411;p49"/>
              <p:cNvSpPr txBox="1"/>
              <p:nvPr/>
            </p:nvSpPr>
            <p:spPr>
              <a:xfrm>
                <a:off x="6366488" y="4402450"/>
                <a:ext cx="1285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EB Garamond"/>
                    <a:ea typeface="EB Garamond"/>
                    <a:cs typeface="EB Garamond"/>
                    <a:sym typeface="EB Garamond"/>
                  </a:rPr>
                  <a:t>Second </a:t>
                </a:r>
                <a:r>
                  <a:rPr lang="en">
                    <a:latin typeface="EB Garamond"/>
                    <a:ea typeface="EB Garamond"/>
                    <a:cs typeface="EB Garamond"/>
                    <a:sym typeface="EB Garamond"/>
                  </a:rPr>
                  <a:t>Setup</a:t>
                </a:r>
                <a:endParaRPr>
                  <a:latin typeface="EB Garamond"/>
                  <a:ea typeface="EB Garamond"/>
                  <a:cs typeface="EB Garamond"/>
                  <a:sym typeface="EB Garamond"/>
                </a:endParaRPr>
              </a:p>
            </p:txBody>
          </p:sp>
        </p:gr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0"/>
          <p:cNvSpPr txBox="1"/>
          <p:nvPr>
            <p:ph type="title"/>
          </p:nvPr>
        </p:nvSpPr>
        <p:spPr>
          <a:xfrm>
            <a:off x="311700" y="1767900"/>
            <a:ext cx="8520600" cy="160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Trebuchet MS"/>
                <a:ea typeface="Trebuchet MS"/>
                <a:cs typeface="Trebuchet MS"/>
                <a:sym typeface="Trebuchet MS"/>
              </a:rPr>
              <a:t>Experimental Results</a:t>
            </a:r>
            <a:endParaRPr b="1">
              <a:latin typeface="Trebuchet MS"/>
              <a:ea typeface="Trebuchet MS"/>
              <a:cs typeface="Trebuchet MS"/>
              <a:sym typeface="Trebuchet M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1"/>
          <p:cNvSpPr txBox="1"/>
          <p:nvPr/>
        </p:nvSpPr>
        <p:spPr>
          <a:xfrm>
            <a:off x="628650" y="176700"/>
            <a:ext cx="58026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lang="en" sz="2700">
                <a:latin typeface="Trebuchet MS"/>
                <a:ea typeface="Trebuchet MS"/>
                <a:cs typeface="Trebuchet MS"/>
                <a:sym typeface="Trebuchet MS"/>
              </a:rPr>
              <a:t>Results - Quantitative (General)</a:t>
            </a:r>
            <a:endParaRPr sz="2700">
              <a:latin typeface="Trebuchet MS"/>
              <a:ea typeface="Trebuchet MS"/>
              <a:cs typeface="Trebuchet MS"/>
              <a:sym typeface="Trebuchet MS"/>
            </a:endParaRPr>
          </a:p>
        </p:txBody>
      </p:sp>
      <p:sp>
        <p:nvSpPr>
          <p:cNvPr id="422" name="Google Shape;422;p51"/>
          <p:cNvSpPr txBox="1"/>
          <p:nvPr/>
        </p:nvSpPr>
        <p:spPr>
          <a:xfrm>
            <a:off x="533225" y="3392300"/>
            <a:ext cx="8480700" cy="1639200"/>
          </a:xfrm>
          <a:prstGeom prst="rect">
            <a:avLst/>
          </a:prstGeom>
          <a:noFill/>
          <a:ln>
            <a:noFill/>
          </a:ln>
        </p:spPr>
        <p:txBody>
          <a:bodyPr anchorCtr="0" anchor="t" bIns="91425" lIns="91425" spcFirstLastPara="1" rIns="91425" wrap="square" tIns="91425">
            <a:spAutoFit/>
          </a:bodyPr>
          <a:lstStyle/>
          <a:p>
            <a:pPr indent="-190500" lvl="0" marL="171450" rtl="0" algn="l">
              <a:lnSpc>
                <a:spcPct val="115000"/>
              </a:lnSpc>
              <a:spcBef>
                <a:spcPts val="0"/>
              </a:spcBef>
              <a:spcAft>
                <a:spcPts val="0"/>
              </a:spcAft>
              <a:buSzPts val="1200"/>
              <a:buFont typeface="Trebuchet MS"/>
              <a:buChar char="●"/>
            </a:pPr>
            <a:r>
              <a:rPr lang="en">
                <a:latin typeface="Trebuchet MS"/>
                <a:ea typeface="Trebuchet MS"/>
                <a:cs typeface="Trebuchet MS"/>
                <a:sym typeface="Trebuchet MS"/>
              </a:rPr>
              <a:t>CNNs perform better when trained from scratch</a:t>
            </a:r>
            <a:endParaRPr>
              <a:latin typeface="Trebuchet MS"/>
              <a:ea typeface="Trebuchet MS"/>
              <a:cs typeface="Trebuchet MS"/>
              <a:sym typeface="Trebuchet MS"/>
            </a:endParaRPr>
          </a:p>
          <a:p>
            <a:pPr indent="-190500" lvl="0" marL="171450" rtl="0" algn="l">
              <a:lnSpc>
                <a:spcPct val="115000"/>
              </a:lnSpc>
              <a:spcBef>
                <a:spcPts val="0"/>
              </a:spcBef>
              <a:spcAft>
                <a:spcPts val="0"/>
              </a:spcAft>
              <a:buSzPts val="1200"/>
              <a:buFont typeface="Trebuchet MS"/>
              <a:buChar char="●"/>
            </a:pPr>
            <a:r>
              <a:rPr lang="en">
                <a:latin typeface="Trebuchet MS"/>
                <a:ea typeface="Trebuchet MS"/>
                <a:cs typeface="Trebuchet MS"/>
                <a:sym typeface="Trebuchet MS"/>
              </a:rPr>
              <a:t>Self-supervised features are effective as supervised features when pretrained on ImageNet.</a:t>
            </a:r>
            <a:endParaRPr>
              <a:latin typeface="Trebuchet MS"/>
              <a:ea typeface="Trebuchet MS"/>
              <a:cs typeface="Trebuchet MS"/>
              <a:sym typeface="Trebuchet MS"/>
            </a:endParaRPr>
          </a:p>
          <a:p>
            <a:pPr indent="-190500" lvl="0" marL="171450" rtl="0" algn="l">
              <a:lnSpc>
                <a:spcPct val="115000"/>
              </a:lnSpc>
              <a:spcBef>
                <a:spcPts val="0"/>
              </a:spcBef>
              <a:spcAft>
                <a:spcPts val="0"/>
              </a:spcAft>
              <a:buSzPts val="1200"/>
              <a:buFont typeface="Trebuchet MS"/>
              <a:buChar char="●"/>
            </a:pPr>
            <a:r>
              <a:rPr lang="en">
                <a:latin typeface="Trebuchet MS"/>
                <a:ea typeface="Trebuchet MS"/>
                <a:cs typeface="Trebuchet MS"/>
                <a:sym typeface="Trebuchet MS"/>
              </a:rPr>
              <a:t>ViT achieves the closest performance to the base ResNet when pretrained using self-supervision and supervised by finetuning. (outperforms it on more </a:t>
            </a:r>
            <a:r>
              <a:rPr lang="en">
                <a:latin typeface="Trebuchet MS"/>
                <a:ea typeface="Trebuchet MS"/>
                <a:cs typeface="Trebuchet MS"/>
                <a:sym typeface="Trebuchet MS"/>
              </a:rPr>
              <a:t>challenging</a:t>
            </a:r>
            <a:r>
              <a:rPr lang="en">
                <a:latin typeface="Trebuchet MS"/>
                <a:ea typeface="Trebuchet MS"/>
                <a:cs typeface="Trebuchet MS"/>
                <a:sym typeface="Trebuchet MS"/>
              </a:rPr>
              <a:t> dataset)</a:t>
            </a:r>
            <a:endParaRPr>
              <a:latin typeface="Trebuchet MS"/>
              <a:ea typeface="Trebuchet MS"/>
              <a:cs typeface="Trebuchet MS"/>
              <a:sym typeface="Trebuchet MS"/>
            </a:endParaRPr>
          </a:p>
          <a:p>
            <a:pPr indent="-190500" lvl="0" marL="171450" rtl="0" algn="l">
              <a:lnSpc>
                <a:spcPct val="115000"/>
              </a:lnSpc>
              <a:spcBef>
                <a:spcPts val="0"/>
              </a:spcBef>
              <a:spcAft>
                <a:spcPts val="0"/>
              </a:spcAft>
              <a:buSzPts val="1200"/>
              <a:buFont typeface="Trebuchet MS"/>
              <a:buChar char="●"/>
            </a:pPr>
            <a:r>
              <a:rPr lang="en">
                <a:latin typeface="Trebuchet MS"/>
                <a:ea typeface="Trebuchet MS"/>
                <a:cs typeface="Trebuchet MS"/>
                <a:sym typeface="Trebuchet MS"/>
              </a:rPr>
              <a:t>S</a:t>
            </a:r>
            <a:r>
              <a:rPr lang="en">
                <a:latin typeface="Trebuchet MS"/>
                <a:ea typeface="Trebuchet MS"/>
                <a:cs typeface="Trebuchet MS"/>
                <a:sym typeface="Trebuchet MS"/>
              </a:rPr>
              <a:t>elf-supervised pretraining on similar domain leads to promising </a:t>
            </a:r>
            <a:r>
              <a:rPr lang="en">
                <a:latin typeface="Trebuchet MS"/>
                <a:ea typeface="Trebuchet MS"/>
                <a:cs typeface="Trebuchet MS"/>
                <a:sym typeface="Trebuchet MS"/>
              </a:rPr>
              <a:t>performance</a:t>
            </a:r>
            <a:r>
              <a:rPr lang="en">
                <a:latin typeface="Trebuchet MS"/>
                <a:ea typeface="Trebuchet MS"/>
                <a:cs typeface="Trebuchet MS"/>
                <a:sym typeface="Trebuchet MS"/>
              </a:rPr>
              <a:t> with less complex architectures.</a:t>
            </a:r>
            <a:endParaRPr>
              <a:latin typeface="Trebuchet MS"/>
              <a:ea typeface="Trebuchet MS"/>
              <a:cs typeface="Trebuchet MS"/>
              <a:sym typeface="Trebuchet MS"/>
            </a:endParaRPr>
          </a:p>
        </p:txBody>
      </p:sp>
      <p:grpSp>
        <p:nvGrpSpPr>
          <p:cNvPr id="423" name="Google Shape;423;p51"/>
          <p:cNvGrpSpPr/>
          <p:nvPr/>
        </p:nvGrpSpPr>
        <p:grpSpPr>
          <a:xfrm>
            <a:off x="931726" y="1018460"/>
            <a:ext cx="3509134" cy="1800016"/>
            <a:chOff x="533225" y="969425"/>
            <a:chExt cx="3775698" cy="2001575"/>
          </a:xfrm>
        </p:grpSpPr>
        <p:pic>
          <p:nvPicPr>
            <p:cNvPr id="424" name="Google Shape;424;p51"/>
            <p:cNvPicPr preferRelativeResize="0"/>
            <p:nvPr/>
          </p:nvPicPr>
          <p:blipFill>
            <a:blip r:embed="rId3">
              <a:alphaModFix/>
            </a:blip>
            <a:stretch>
              <a:fillRect/>
            </a:stretch>
          </p:blipFill>
          <p:spPr>
            <a:xfrm>
              <a:off x="533225" y="1214900"/>
              <a:ext cx="3775698" cy="1756100"/>
            </a:xfrm>
            <a:prstGeom prst="rect">
              <a:avLst/>
            </a:prstGeom>
            <a:noFill/>
            <a:ln>
              <a:noFill/>
            </a:ln>
          </p:spPr>
        </p:pic>
        <p:sp>
          <p:nvSpPr>
            <p:cNvPr id="425" name="Google Shape;425;p51"/>
            <p:cNvSpPr txBox="1"/>
            <p:nvPr/>
          </p:nvSpPr>
          <p:spPr>
            <a:xfrm>
              <a:off x="2032863" y="969425"/>
              <a:ext cx="776400" cy="44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EB Garamond"/>
                  <a:ea typeface="EB Garamond"/>
                  <a:cs typeface="EB Garamond"/>
                  <a:sym typeface="EB Garamond"/>
                </a:rPr>
                <a:t>3 class</a:t>
              </a:r>
              <a:endParaRPr b="1">
                <a:latin typeface="EB Garamond"/>
                <a:ea typeface="EB Garamond"/>
                <a:cs typeface="EB Garamond"/>
                <a:sym typeface="EB Garamond"/>
              </a:endParaRPr>
            </a:p>
          </p:txBody>
        </p:sp>
      </p:grpSp>
      <p:grpSp>
        <p:nvGrpSpPr>
          <p:cNvPr id="426" name="Google Shape;426;p51"/>
          <p:cNvGrpSpPr/>
          <p:nvPr/>
        </p:nvGrpSpPr>
        <p:grpSpPr>
          <a:xfrm>
            <a:off x="4706640" y="1018462"/>
            <a:ext cx="3546182" cy="1745848"/>
            <a:chOff x="4612785" y="969425"/>
            <a:chExt cx="3810640" cy="1947404"/>
          </a:xfrm>
        </p:grpSpPr>
        <p:pic>
          <p:nvPicPr>
            <p:cNvPr id="427" name="Google Shape;427;p51"/>
            <p:cNvPicPr preferRelativeResize="0"/>
            <p:nvPr/>
          </p:nvPicPr>
          <p:blipFill>
            <a:blip r:embed="rId4">
              <a:alphaModFix/>
            </a:blip>
            <a:stretch>
              <a:fillRect/>
            </a:stretch>
          </p:blipFill>
          <p:spPr>
            <a:xfrm>
              <a:off x="4612785" y="1269071"/>
              <a:ext cx="3810640" cy="1647758"/>
            </a:xfrm>
            <a:prstGeom prst="rect">
              <a:avLst/>
            </a:prstGeom>
            <a:noFill/>
            <a:ln>
              <a:noFill/>
            </a:ln>
          </p:spPr>
        </p:pic>
        <p:sp>
          <p:nvSpPr>
            <p:cNvPr id="428" name="Google Shape;428;p51"/>
            <p:cNvSpPr txBox="1"/>
            <p:nvPr/>
          </p:nvSpPr>
          <p:spPr>
            <a:xfrm>
              <a:off x="6129888" y="969425"/>
              <a:ext cx="7764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EB Garamond"/>
                  <a:ea typeface="EB Garamond"/>
                  <a:cs typeface="EB Garamond"/>
                  <a:sym typeface="EB Garamond"/>
                </a:rPr>
                <a:t>5 class</a:t>
              </a:r>
              <a:endParaRPr b="1">
                <a:latin typeface="EB Garamond"/>
                <a:ea typeface="EB Garamond"/>
                <a:cs typeface="EB Garamond"/>
                <a:sym typeface="EB Garamond"/>
              </a:endParaRPr>
            </a:p>
          </p:txBody>
        </p:sp>
      </p:grpSp>
      <p:sp>
        <p:nvSpPr>
          <p:cNvPr id="429" name="Google Shape;429;p51"/>
          <p:cNvSpPr txBox="1"/>
          <p:nvPr/>
        </p:nvSpPr>
        <p:spPr>
          <a:xfrm>
            <a:off x="1597200" y="2764425"/>
            <a:ext cx="5949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Trebuchet MS"/>
                <a:ea typeface="Trebuchet MS"/>
                <a:cs typeface="Trebuchet MS"/>
                <a:sym typeface="Trebuchet MS"/>
              </a:rPr>
              <a:t>Table 1. Best and second best scores for each class are bolded and underlined respectively.</a:t>
            </a:r>
            <a:endParaRPr sz="1100">
              <a:latin typeface="Trebuchet MS"/>
              <a:ea typeface="Trebuchet MS"/>
              <a:cs typeface="Trebuchet MS"/>
              <a:sym typeface="Trebuchet MS"/>
            </a:endParaRPr>
          </a:p>
        </p:txBody>
      </p:sp>
      <p:sp>
        <p:nvSpPr>
          <p:cNvPr id="430" name="Google Shape;430;p51"/>
          <p:cNvSpPr/>
          <p:nvPr/>
        </p:nvSpPr>
        <p:spPr>
          <a:xfrm>
            <a:off x="1067938" y="1624750"/>
            <a:ext cx="3236700" cy="177900"/>
          </a:xfrm>
          <a:prstGeom prst="rect">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1"/>
          <p:cNvSpPr/>
          <p:nvPr/>
        </p:nvSpPr>
        <p:spPr>
          <a:xfrm>
            <a:off x="1067938" y="1978500"/>
            <a:ext cx="3236700" cy="177900"/>
          </a:xfrm>
          <a:prstGeom prst="rect">
            <a:avLst/>
          </a:prstGeom>
          <a:no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51"/>
          <p:cNvSpPr/>
          <p:nvPr/>
        </p:nvSpPr>
        <p:spPr>
          <a:xfrm>
            <a:off x="1067925" y="2156400"/>
            <a:ext cx="3236700" cy="177900"/>
          </a:xfrm>
          <a:prstGeom prst="rect">
            <a:avLst/>
          </a:prstGeom>
          <a:no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51"/>
          <p:cNvSpPr/>
          <p:nvPr/>
        </p:nvSpPr>
        <p:spPr>
          <a:xfrm>
            <a:off x="1067925" y="2332250"/>
            <a:ext cx="3236700" cy="177900"/>
          </a:xfrm>
          <a:prstGeom prst="rect">
            <a:avLst/>
          </a:prstGeom>
          <a:no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51"/>
          <p:cNvSpPr/>
          <p:nvPr/>
        </p:nvSpPr>
        <p:spPr>
          <a:xfrm>
            <a:off x="4877925" y="2332250"/>
            <a:ext cx="3236700" cy="177900"/>
          </a:xfrm>
          <a:prstGeom prst="rect">
            <a:avLst/>
          </a:prstGeom>
          <a:no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1"/>
          <p:cNvSpPr/>
          <p:nvPr/>
        </p:nvSpPr>
        <p:spPr>
          <a:xfrm>
            <a:off x="4877938" y="1978500"/>
            <a:ext cx="3236700" cy="177900"/>
          </a:xfrm>
          <a:prstGeom prst="rect">
            <a:avLst/>
          </a:prstGeom>
          <a:noFill/>
          <a:ln cap="flat" cmpd="sng" w="952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1"/>
          <p:cNvSpPr/>
          <p:nvPr/>
        </p:nvSpPr>
        <p:spPr>
          <a:xfrm>
            <a:off x="4877925" y="2156400"/>
            <a:ext cx="3236700" cy="177900"/>
          </a:xfrm>
          <a:prstGeom prst="rect">
            <a:avLst/>
          </a:prstGeom>
          <a:noFill/>
          <a:ln cap="flat" cmpd="sng" w="9525">
            <a:solidFill>
              <a:srgbClr val="E691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1"/>
          <p:cNvSpPr/>
          <p:nvPr/>
        </p:nvSpPr>
        <p:spPr>
          <a:xfrm>
            <a:off x="1067950" y="2508525"/>
            <a:ext cx="3236700" cy="177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200"/>
                                        <p:tgtEl>
                                          <p:spTgt spid="4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200"/>
                                        <p:tgtEl>
                                          <p:spTgt spid="431"/>
                                        </p:tgtEl>
                                      </p:cBhvr>
                                    </p:animEffect>
                                  </p:childTnLst>
                                </p:cTn>
                              </p:par>
                              <p:par>
                                <p:cTn fill="hold" nodeType="with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200"/>
                                        <p:tgtEl>
                                          <p:spTgt spid="432"/>
                                        </p:tgtEl>
                                      </p:cBhvr>
                                    </p:animEffect>
                                  </p:childTnLst>
                                </p:cTn>
                              </p:par>
                              <p:par>
                                <p:cTn fill="hold" nodeType="with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200"/>
                                        <p:tgtEl>
                                          <p:spTgt spid="435"/>
                                        </p:tgtEl>
                                      </p:cBhvr>
                                    </p:animEffect>
                                  </p:childTnLst>
                                </p:cTn>
                              </p:par>
                              <p:par>
                                <p:cTn fill="hold" nodeType="with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200"/>
                                        <p:tgtEl>
                                          <p:spTgt spid="4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200"/>
                                        <p:tgtEl>
                                          <p:spTgt spid="433"/>
                                        </p:tgtEl>
                                      </p:cBhvr>
                                    </p:animEffect>
                                  </p:childTnLst>
                                </p:cTn>
                              </p:par>
                              <p:par>
                                <p:cTn fill="hold" nodeType="with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200"/>
                                        <p:tgtEl>
                                          <p:spTgt spid="4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200"/>
                                        <p:tgtEl>
                                          <p:spTgt spid="4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2"/>
          <p:cNvSpPr txBox="1"/>
          <p:nvPr/>
        </p:nvSpPr>
        <p:spPr>
          <a:xfrm>
            <a:off x="628650" y="176700"/>
            <a:ext cx="58026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lang="en" sz="2700">
                <a:latin typeface="Trebuchet MS"/>
                <a:ea typeface="Trebuchet MS"/>
                <a:cs typeface="Trebuchet MS"/>
                <a:sym typeface="Trebuchet MS"/>
              </a:rPr>
              <a:t>Results - Quantitative (Class-based)</a:t>
            </a:r>
            <a:endParaRPr sz="2700">
              <a:latin typeface="Trebuchet MS"/>
              <a:ea typeface="Trebuchet MS"/>
              <a:cs typeface="Trebuchet MS"/>
              <a:sym typeface="Trebuchet MS"/>
            </a:endParaRPr>
          </a:p>
        </p:txBody>
      </p:sp>
      <p:pic>
        <p:nvPicPr>
          <p:cNvPr id="443" name="Google Shape;443;p52"/>
          <p:cNvPicPr preferRelativeResize="0"/>
          <p:nvPr/>
        </p:nvPicPr>
        <p:blipFill>
          <a:blip r:embed="rId3">
            <a:alphaModFix/>
          </a:blip>
          <a:stretch>
            <a:fillRect/>
          </a:stretch>
        </p:blipFill>
        <p:spPr>
          <a:xfrm>
            <a:off x="1075975" y="1041275"/>
            <a:ext cx="5992950" cy="1454275"/>
          </a:xfrm>
          <a:prstGeom prst="rect">
            <a:avLst/>
          </a:prstGeom>
          <a:noFill/>
          <a:ln>
            <a:noFill/>
          </a:ln>
        </p:spPr>
      </p:pic>
      <p:pic>
        <p:nvPicPr>
          <p:cNvPr id="444" name="Google Shape;444;p52"/>
          <p:cNvPicPr preferRelativeResize="0"/>
          <p:nvPr/>
        </p:nvPicPr>
        <p:blipFill>
          <a:blip r:embed="rId4">
            <a:alphaModFix/>
          </a:blip>
          <a:stretch>
            <a:fillRect/>
          </a:stretch>
        </p:blipFill>
        <p:spPr>
          <a:xfrm>
            <a:off x="1055525" y="2556598"/>
            <a:ext cx="7716151" cy="1388050"/>
          </a:xfrm>
          <a:prstGeom prst="rect">
            <a:avLst/>
          </a:prstGeom>
          <a:noFill/>
          <a:ln>
            <a:noFill/>
          </a:ln>
        </p:spPr>
      </p:pic>
      <p:sp>
        <p:nvSpPr>
          <p:cNvPr id="445" name="Google Shape;445;p52"/>
          <p:cNvSpPr txBox="1"/>
          <p:nvPr/>
        </p:nvSpPr>
        <p:spPr>
          <a:xfrm>
            <a:off x="1800450" y="3944650"/>
            <a:ext cx="5543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EB Garamond"/>
                <a:ea typeface="EB Garamond"/>
                <a:cs typeface="EB Garamond"/>
                <a:sym typeface="EB Garamond"/>
              </a:rPr>
              <a:t>Table 2. Classed based performances on each dataset.</a:t>
            </a:r>
            <a:endParaRPr sz="1200">
              <a:latin typeface="EB Garamond"/>
              <a:ea typeface="EB Garamond"/>
              <a:cs typeface="EB Garamond"/>
              <a:sym typeface="EB Garamond"/>
            </a:endParaRPr>
          </a:p>
        </p:txBody>
      </p:sp>
      <p:sp>
        <p:nvSpPr>
          <p:cNvPr id="446" name="Google Shape;446;p52"/>
          <p:cNvSpPr txBox="1"/>
          <p:nvPr/>
        </p:nvSpPr>
        <p:spPr>
          <a:xfrm>
            <a:off x="372325" y="1642525"/>
            <a:ext cx="77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EB Garamond"/>
                <a:ea typeface="EB Garamond"/>
                <a:cs typeface="EB Garamond"/>
                <a:sym typeface="EB Garamond"/>
              </a:rPr>
              <a:t>3 class</a:t>
            </a:r>
            <a:endParaRPr b="1">
              <a:latin typeface="EB Garamond"/>
              <a:ea typeface="EB Garamond"/>
              <a:cs typeface="EB Garamond"/>
              <a:sym typeface="EB Garamond"/>
            </a:endParaRPr>
          </a:p>
        </p:txBody>
      </p:sp>
      <p:sp>
        <p:nvSpPr>
          <p:cNvPr id="447" name="Google Shape;447;p52"/>
          <p:cNvSpPr txBox="1"/>
          <p:nvPr/>
        </p:nvSpPr>
        <p:spPr>
          <a:xfrm>
            <a:off x="372325" y="3090325"/>
            <a:ext cx="77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EB Garamond"/>
                <a:ea typeface="EB Garamond"/>
                <a:cs typeface="EB Garamond"/>
                <a:sym typeface="EB Garamond"/>
              </a:rPr>
              <a:t>5 class</a:t>
            </a:r>
            <a:endParaRPr b="1">
              <a:latin typeface="EB Garamond"/>
              <a:ea typeface="EB Garamond"/>
              <a:cs typeface="EB Garamond"/>
              <a:sym typeface="EB Garamond"/>
            </a:endParaRPr>
          </a:p>
        </p:txBody>
      </p:sp>
      <p:sp>
        <p:nvSpPr>
          <p:cNvPr id="448" name="Google Shape;448;p52"/>
          <p:cNvSpPr txBox="1"/>
          <p:nvPr/>
        </p:nvSpPr>
        <p:spPr>
          <a:xfrm>
            <a:off x="1008150" y="4305875"/>
            <a:ext cx="7127700" cy="648000"/>
          </a:xfrm>
          <a:prstGeom prst="rect">
            <a:avLst/>
          </a:prstGeom>
          <a:noFill/>
          <a:ln>
            <a:noFill/>
          </a:ln>
        </p:spPr>
        <p:txBody>
          <a:bodyPr anchorCtr="0" anchor="t" bIns="91425" lIns="91425" spcFirstLastPara="1" rIns="91425" wrap="square" tIns="91425">
            <a:spAutoFit/>
          </a:bodyPr>
          <a:lstStyle/>
          <a:p>
            <a:pPr indent="-190500" lvl="0" marL="171450" rtl="0" algn="l">
              <a:lnSpc>
                <a:spcPct val="115000"/>
              </a:lnSpc>
              <a:spcBef>
                <a:spcPts val="0"/>
              </a:spcBef>
              <a:spcAft>
                <a:spcPts val="0"/>
              </a:spcAft>
              <a:buClr>
                <a:schemeClr val="dk1"/>
              </a:buClr>
              <a:buSzPts val="1200"/>
              <a:buFont typeface="Trebuchet MS"/>
              <a:buChar char="●"/>
            </a:pPr>
            <a:r>
              <a:rPr lang="en">
                <a:latin typeface="Trebuchet MS"/>
                <a:ea typeface="Trebuchet MS"/>
                <a:cs typeface="Trebuchet MS"/>
                <a:sym typeface="Trebuchet MS"/>
              </a:rPr>
              <a:t>Class based performances are consistent with the general </a:t>
            </a:r>
            <a:r>
              <a:rPr lang="en">
                <a:latin typeface="Trebuchet MS"/>
                <a:ea typeface="Trebuchet MS"/>
                <a:cs typeface="Trebuchet MS"/>
                <a:sym typeface="Trebuchet MS"/>
              </a:rPr>
              <a:t>performances</a:t>
            </a:r>
            <a:r>
              <a:rPr lang="en">
                <a:latin typeface="Trebuchet MS"/>
                <a:ea typeface="Trebuchet MS"/>
                <a:cs typeface="Trebuchet MS"/>
                <a:sym typeface="Trebuchet MS"/>
              </a:rPr>
              <a:t>.</a:t>
            </a:r>
            <a:endParaRPr>
              <a:latin typeface="Trebuchet MS"/>
              <a:ea typeface="Trebuchet MS"/>
              <a:cs typeface="Trebuchet MS"/>
              <a:sym typeface="Trebuchet MS"/>
            </a:endParaRPr>
          </a:p>
          <a:p>
            <a:pPr indent="-190500" lvl="0" marL="171450" rtl="0" algn="l">
              <a:lnSpc>
                <a:spcPct val="115000"/>
              </a:lnSpc>
              <a:spcBef>
                <a:spcPts val="0"/>
              </a:spcBef>
              <a:spcAft>
                <a:spcPts val="0"/>
              </a:spcAft>
              <a:buClr>
                <a:schemeClr val="dk1"/>
              </a:buClr>
              <a:buSzPts val="1200"/>
              <a:buFont typeface="Trebuchet MS"/>
              <a:buChar char="●"/>
            </a:pPr>
            <a:r>
              <a:rPr lang="en">
                <a:latin typeface="Trebuchet MS"/>
                <a:ea typeface="Trebuchet MS"/>
                <a:cs typeface="Trebuchet MS"/>
                <a:sym typeface="Trebuchet MS"/>
              </a:rPr>
              <a:t>ViT-DINO</a:t>
            </a:r>
            <a:r>
              <a:rPr lang="en">
                <a:latin typeface="Trebuchet MS"/>
                <a:ea typeface="Trebuchet MS"/>
                <a:cs typeface="Trebuchet MS"/>
                <a:sym typeface="Trebuchet MS"/>
              </a:rPr>
              <a:t> achieves the best or the second best F-score on more </a:t>
            </a:r>
            <a:r>
              <a:rPr lang="en">
                <a:latin typeface="Trebuchet MS"/>
                <a:ea typeface="Trebuchet MS"/>
                <a:cs typeface="Trebuchet MS"/>
                <a:sym typeface="Trebuchet MS"/>
              </a:rPr>
              <a:t>challenging</a:t>
            </a:r>
            <a:r>
              <a:rPr lang="en">
                <a:latin typeface="Trebuchet MS"/>
                <a:ea typeface="Trebuchet MS"/>
                <a:cs typeface="Trebuchet MS"/>
                <a:sym typeface="Trebuchet MS"/>
              </a:rPr>
              <a:t> dataset. </a:t>
            </a:r>
            <a:endParaRPr>
              <a:latin typeface="Trebuchet MS"/>
              <a:ea typeface="Trebuchet MS"/>
              <a:cs typeface="Trebuchet MS"/>
              <a:sym typeface="Trebuchet MS"/>
            </a:endParaRPr>
          </a:p>
        </p:txBody>
      </p:sp>
      <p:sp>
        <p:nvSpPr>
          <p:cNvPr id="449" name="Google Shape;449;p52"/>
          <p:cNvSpPr/>
          <p:nvPr/>
        </p:nvSpPr>
        <p:spPr>
          <a:xfrm>
            <a:off x="1090125" y="1548550"/>
            <a:ext cx="5857200" cy="142800"/>
          </a:xfrm>
          <a:prstGeom prst="rect">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52"/>
          <p:cNvSpPr/>
          <p:nvPr/>
        </p:nvSpPr>
        <p:spPr>
          <a:xfrm>
            <a:off x="1090275" y="2132175"/>
            <a:ext cx="5857200" cy="142800"/>
          </a:xfrm>
          <a:prstGeom prst="rect">
            <a:avLst/>
          </a:prstGeom>
          <a:noFill/>
          <a:ln cap="flat" cmpd="sng" w="9525">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2"/>
          <p:cNvSpPr/>
          <p:nvPr/>
        </p:nvSpPr>
        <p:spPr>
          <a:xfrm>
            <a:off x="2834225" y="3548675"/>
            <a:ext cx="344700" cy="200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2"/>
          <p:cNvSpPr/>
          <p:nvPr/>
        </p:nvSpPr>
        <p:spPr>
          <a:xfrm>
            <a:off x="4205825" y="3548675"/>
            <a:ext cx="344700" cy="200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2"/>
          <p:cNvSpPr/>
          <p:nvPr/>
        </p:nvSpPr>
        <p:spPr>
          <a:xfrm>
            <a:off x="5577425" y="3548675"/>
            <a:ext cx="344700" cy="200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2"/>
          <p:cNvSpPr/>
          <p:nvPr/>
        </p:nvSpPr>
        <p:spPr>
          <a:xfrm>
            <a:off x="6949025" y="3548675"/>
            <a:ext cx="344700" cy="200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2"/>
          <p:cNvSpPr/>
          <p:nvPr/>
        </p:nvSpPr>
        <p:spPr>
          <a:xfrm>
            <a:off x="8320625" y="3548675"/>
            <a:ext cx="344700" cy="200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200"/>
                                        <p:tgtEl>
                                          <p:spTgt spid="451"/>
                                        </p:tgtEl>
                                      </p:cBhvr>
                                    </p:animEffect>
                                  </p:childTnLst>
                                </p:cTn>
                              </p:par>
                              <p:par>
                                <p:cTn fill="hold" nodeType="with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400"/>
                                        <p:tgtEl>
                                          <p:spTgt spid="452"/>
                                        </p:tgtEl>
                                      </p:cBhvr>
                                    </p:animEffect>
                                  </p:childTnLst>
                                </p:cTn>
                              </p:par>
                              <p:par>
                                <p:cTn fill="hold" nodeType="with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200"/>
                                        <p:tgtEl>
                                          <p:spTgt spid="453"/>
                                        </p:tgtEl>
                                      </p:cBhvr>
                                    </p:animEffect>
                                  </p:childTnLst>
                                </p:cTn>
                              </p:par>
                              <p:par>
                                <p:cTn fill="hold" nodeType="with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200"/>
                                        <p:tgtEl>
                                          <p:spTgt spid="454"/>
                                        </p:tgtEl>
                                      </p:cBhvr>
                                    </p:animEffect>
                                  </p:childTnLst>
                                </p:cTn>
                              </p:par>
                              <p:par>
                                <p:cTn fill="hold" nodeType="with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200"/>
                                        <p:tgtEl>
                                          <p:spTgt spid="4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3"/>
          <p:cNvSpPr txBox="1"/>
          <p:nvPr/>
        </p:nvSpPr>
        <p:spPr>
          <a:xfrm>
            <a:off x="628650" y="176700"/>
            <a:ext cx="58026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lang="en" sz="2700">
                <a:latin typeface="Trebuchet MS"/>
                <a:ea typeface="Trebuchet MS"/>
                <a:cs typeface="Trebuchet MS"/>
                <a:sym typeface="Trebuchet MS"/>
              </a:rPr>
              <a:t>Results - </a:t>
            </a:r>
            <a:r>
              <a:rPr lang="en" sz="2700">
                <a:solidFill>
                  <a:schemeClr val="dk1"/>
                </a:solidFill>
                <a:latin typeface="Trebuchet MS"/>
                <a:ea typeface="Trebuchet MS"/>
                <a:cs typeface="Trebuchet MS"/>
                <a:sym typeface="Trebuchet MS"/>
              </a:rPr>
              <a:t>OOD Case</a:t>
            </a:r>
            <a:endParaRPr sz="2700">
              <a:latin typeface="Trebuchet MS"/>
              <a:ea typeface="Trebuchet MS"/>
              <a:cs typeface="Trebuchet MS"/>
              <a:sym typeface="Trebuchet MS"/>
            </a:endParaRPr>
          </a:p>
        </p:txBody>
      </p:sp>
      <p:pic>
        <p:nvPicPr>
          <p:cNvPr id="461" name="Google Shape;461;p53"/>
          <p:cNvPicPr preferRelativeResize="0"/>
          <p:nvPr/>
        </p:nvPicPr>
        <p:blipFill>
          <a:blip r:embed="rId3">
            <a:alphaModFix/>
          </a:blip>
          <a:stretch>
            <a:fillRect/>
          </a:stretch>
        </p:blipFill>
        <p:spPr>
          <a:xfrm>
            <a:off x="628650" y="1029700"/>
            <a:ext cx="3349650" cy="1523875"/>
          </a:xfrm>
          <a:prstGeom prst="rect">
            <a:avLst/>
          </a:prstGeom>
          <a:noFill/>
          <a:ln>
            <a:noFill/>
          </a:ln>
        </p:spPr>
      </p:pic>
      <p:sp>
        <p:nvSpPr>
          <p:cNvPr id="462" name="Google Shape;462;p53"/>
          <p:cNvSpPr/>
          <p:nvPr/>
        </p:nvSpPr>
        <p:spPr>
          <a:xfrm>
            <a:off x="3915250" y="1412925"/>
            <a:ext cx="139200" cy="104400"/>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53"/>
          <p:cNvSpPr/>
          <p:nvPr/>
        </p:nvSpPr>
        <p:spPr>
          <a:xfrm rot="-5400000">
            <a:off x="3915250" y="1576125"/>
            <a:ext cx="139200" cy="104400"/>
          </a:xfrm>
          <a:prstGeom prst="right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3"/>
          <p:cNvSpPr/>
          <p:nvPr/>
        </p:nvSpPr>
        <p:spPr>
          <a:xfrm rot="-5400000">
            <a:off x="3915250" y="1756725"/>
            <a:ext cx="139200" cy="104400"/>
          </a:xfrm>
          <a:prstGeom prst="right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3"/>
          <p:cNvSpPr/>
          <p:nvPr/>
        </p:nvSpPr>
        <p:spPr>
          <a:xfrm rot="-5400000">
            <a:off x="3915250" y="1937325"/>
            <a:ext cx="139200" cy="104400"/>
          </a:xfrm>
          <a:prstGeom prst="right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53"/>
          <p:cNvSpPr/>
          <p:nvPr/>
        </p:nvSpPr>
        <p:spPr>
          <a:xfrm>
            <a:off x="3915250" y="2152600"/>
            <a:ext cx="139200" cy="104400"/>
          </a:xfrm>
          <a:prstGeom prst="rightArrow">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53"/>
          <p:cNvSpPr/>
          <p:nvPr/>
        </p:nvSpPr>
        <p:spPr>
          <a:xfrm rot="5407409">
            <a:off x="3915258" y="2350515"/>
            <a:ext cx="139200" cy="1044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3"/>
          <p:cNvSpPr txBox="1"/>
          <p:nvPr/>
        </p:nvSpPr>
        <p:spPr>
          <a:xfrm>
            <a:off x="4418525" y="1095938"/>
            <a:ext cx="4260600" cy="1391400"/>
          </a:xfrm>
          <a:prstGeom prst="rect">
            <a:avLst/>
          </a:prstGeom>
          <a:noFill/>
          <a:ln>
            <a:noFill/>
          </a:ln>
        </p:spPr>
        <p:txBody>
          <a:bodyPr anchorCtr="0" anchor="t" bIns="91425" lIns="91425" spcFirstLastPara="1" rIns="91425" wrap="square" tIns="91425">
            <a:spAutoFit/>
          </a:bodyPr>
          <a:lstStyle/>
          <a:p>
            <a:pPr indent="-190500" lvl="0" marL="171450" marR="0" rtl="0" algn="l">
              <a:lnSpc>
                <a:spcPct val="115000"/>
              </a:lnSpc>
              <a:spcBef>
                <a:spcPts val="0"/>
              </a:spcBef>
              <a:spcAft>
                <a:spcPts val="0"/>
              </a:spcAft>
              <a:buSzPts val="1200"/>
              <a:buFont typeface="Trebuchet MS"/>
              <a:buChar char="●"/>
            </a:pPr>
            <a:r>
              <a:rPr lang="en">
                <a:latin typeface="Trebuchet MS"/>
                <a:ea typeface="Trebuchet MS"/>
                <a:cs typeface="Trebuchet MS"/>
                <a:sym typeface="Trebuchet MS"/>
              </a:rPr>
              <a:t>Models </a:t>
            </a:r>
            <a:r>
              <a:rPr lang="en">
                <a:latin typeface="Trebuchet MS"/>
                <a:ea typeface="Trebuchet MS"/>
                <a:cs typeface="Trebuchet MS"/>
                <a:sym typeface="Trebuchet MS"/>
              </a:rPr>
              <a:t>comparatively</a:t>
            </a:r>
            <a:r>
              <a:rPr lang="en">
                <a:latin typeface="Trebuchet MS"/>
                <a:ea typeface="Trebuchet MS"/>
                <a:cs typeface="Trebuchet MS"/>
                <a:sym typeface="Trebuchet MS"/>
              </a:rPr>
              <a:t> having worse performance on “high-grade” classification achieved better performances.</a:t>
            </a:r>
            <a:endParaRPr>
              <a:latin typeface="Trebuchet MS"/>
              <a:ea typeface="Trebuchet MS"/>
              <a:cs typeface="Trebuchet MS"/>
              <a:sym typeface="Trebuchet MS"/>
            </a:endParaRPr>
          </a:p>
          <a:p>
            <a:pPr indent="-190500" lvl="0" marL="171450" marR="0" rtl="0" algn="l">
              <a:lnSpc>
                <a:spcPct val="115000"/>
              </a:lnSpc>
              <a:spcBef>
                <a:spcPts val="0"/>
              </a:spcBef>
              <a:spcAft>
                <a:spcPts val="0"/>
              </a:spcAft>
              <a:buSzPts val="1200"/>
              <a:buFont typeface="Trebuchet MS"/>
              <a:buChar char="●"/>
            </a:pPr>
            <a:r>
              <a:rPr lang="en">
                <a:latin typeface="Trebuchet MS"/>
                <a:ea typeface="Trebuchet MS"/>
                <a:cs typeface="Trebuchet MS"/>
                <a:sym typeface="Trebuchet MS"/>
              </a:rPr>
              <a:t> ResNet-Base and ViT-DINO are more </a:t>
            </a:r>
            <a:r>
              <a:rPr lang="en">
                <a:latin typeface="Trebuchet MS"/>
                <a:ea typeface="Trebuchet MS"/>
                <a:cs typeface="Trebuchet MS"/>
                <a:sym typeface="Trebuchet MS"/>
              </a:rPr>
              <a:t>robust</a:t>
            </a:r>
            <a:r>
              <a:rPr lang="en">
                <a:latin typeface="Trebuchet MS"/>
                <a:ea typeface="Trebuchet MS"/>
                <a:cs typeface="Trebuchet MS"/>
                <a:sym typeface="Trebuchet MS"/>
              </a:rPr>
              <a:t> to OoD problems.</a:t>
            </a:r>
            <a:endParaRPr>
              <a:latin typeface="EB Garamond"/>
              <a:ea typeface="EB Garamond"/>
              <a:cs typeface="EB Garamond"/>
              <a:sym typeface="EB Garamond"/>
            </a:endParaRPr>
          </a:p>
        </p:txBody>
      </p:sp>
      <p:pic>
        <p:nvPicPr>
          <p:cNvPr id="469" name="Google Shape;469;p53" title="Chart"/>
          <p:cNvPicPr preferRelativeResize="0"/>
          <p:nvPr/>
        </p:nvPicPr>
        <p:blipFill>
          <a:blip r:embed="rId4">
            <a:alphaModFix/>
          </a:blip>
          <a:stretch>
            <a:fillRect/>
          </a:stretch>
        </p:blipFill>
        <p:spPr>
          <a:xfrm>
            <a:off x="4979550" y="2955130"/>
            <a:ext cx="2689501" cy="1657795"/>
          </a:xfrm>
          <a:prstGeom prst="rect">
            <a:avLst/>
          </a:prstGeom>
          <a:noFill/>
          <a:ln>
            <a:noFill/>
          </a:ln>
        </p:spPr>
      </p:pic>
      <p:pic>
        <p:nvPicPr>
          <p:cNvPr id="470" name="Google Shape;470;p53" title="Chart"/>
          <p:cNvPicPr preferRelativeResize="0"/>
          <p:nvPr/>
        </p:nvPicPr>
        <p:blipFill>
          <a:blip r:embed="rId5">
            <a:alphaModFix/>
          </a:blip>
          <a:stretch>
            <a:fillRect/>
          </a:stretch>
        </p:blipFill>
        <p:spPr>
          <a:xfrm>
            <a:off x="1474950" y="2955137"/>
            <a:ext cx="2689501" cy="16577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4"/>
          <p:cNvSpPr txBox="1"/>
          <p:nvPr/>
        </p:nvSpPr>
        <p:spPr>
          <a:xfrm>
            <a:off x="628650" y="176700"/>
            <a:ext cx="58026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lang="en" sz="2700">
                <a:latin typeface="Trebuchet MS"/>
                <a:ea typeface="Trebuchet MS"/>
                <a:cs typeface="Trebuchet MS"/>
                <a:sym typeface="Trebuchet MS"/>
              </a:rPr>
              <a:t>Results - </a:t>
            </a:r>
            <a:r>
              <a:rPr lang="en" sz="2700">
                <a:solidFill>
                  <a:schemeClr val="dk1"/>
                </a:solidFill>
                <a:latin typeface="Trebuchet MS"/>
                <a:ea typeface="Trebuchet MS"/>
                <a:cs typeface="Trebuchet MS"/>
                <a:sym typeface="Trebuchet MS"/>
              </a:rPr>
              <a:t>Data Scarcity</a:t>
            </a:r>
            <a:endParaRPr sz="2700">
              <a:latin typeface="Trebuchet MS"/>
              <a:ea typeface="Trebuchet MS"/>
              <a:cs typeface="Trebuchet MS"/>
              <a:sym typeface="Trebuchet MS"/>
            </a:endParaRPr>
          </a:p>
        </p:txBody>
      </p:sp>
      <p:pic>
        <p:nvPicPr>
          <p:cNvPr id="476" name="Google Shape;476;p54"/>
          <p:cNvPicPr preferRelativeResize="0"/>
          <p:nvPr/>
        </p:nvPicPr>
        <p:blipFill rotWithShape="1">
          <a:blip r:embed="rId3">
            <a:alphaModFix/>
          </a:blip>
          <a:srcRect b="0" l="0" r="0" t="0"/>
          <a:stretch/>
        </p:blipFill>
        <p:spPr>
          <a:xfrm>
            <a:off x="1584950" y="1335975"/>
            <a:ext cx="2828299" cy="1296775"/>
          </a:xfrm>
          <a:prstGeom prst="rect">
            <a:avLst/>
          </a:prstGeom>
          <a:noFill/>
          <a:ln>
            <a:noFill/>
          </a:ln>
        </p:spPr>
      </p:pic>
      <p:pic>
        <p:nvPicPr>
          <p:cNvPr id="477" name="Google Shape;477;p54"/>
          <p:cNvPicPr preferRelativeResize="0"/>
          <p:nvPr/>
        </p:nvPicPr>
        <p:blipFill rotWithShape="1">
          <a:blip r:embed="rId4">
            <a:alphaModFix/>
          </a:blip>
          <a:srcRect b="1166" l="0" r="0" t="0"/>
          <a:stretch/>
        </p:blipFill>
        <p:spPr>
          <a:xfrm>
            <a:off x="1552538" y="2721625"/>
            <a:ext cx="2893118" cy="1314475"/>
          </a:xfrm>
          <a:prstGeom prst="rect">
            <a:avLst/>
          </a:prstGeom>
          <a:noFill/>
          <a:ln>
            <a:noFill/>
          </a:ln>
        </p:spPr>
      </p:pic>
      <p:pic>
        <p:nvPicPr>
          <p:cNvPr id="478" name="Google Shape;478;p54"/>
          <p:cNvPicPr preferRelativeResize="0"/>
          <p:nvPr/>
        </p:nvPicPr>
        <p:blipFill>
          <a:blip r:embed="rId5">
            <a:alphaModFix/>
          </a:blip>
          <a:stretch>
            <a:fillRect/>
          </a:stretch>
        </p:blipFill>
        <p:spPr>
          <a:xfrm>
            <a:off x="4690250" y="1330425"/>
            <a:ext cx="2828310" cy="1307875"/>
          </a:xfrm>
          <a:prstGeom prst="rect">
            <a:avLst/>
          </a:prstGeom>
          <a:noFill/>
          <a:ln>
            <a:noFill/>
          </a:ln>
        </p:spPr>
      </p:pic>
      <p:pic>
        <p:nvPicPr>
          <p:cNvPr id="479" name="Google Shape;479;p54"/>
          <p:cNvPicPr preferRelativeResize="0"/>
          <p:nvPr/>
        </p:nvPicPr>
        <p:blipFill>
          <a:blip r:embed="rId6">
            <a:alphaModFix/>
          </a:blip>
          <a:stretch>
            <a:fillRect/>
          </a:stretch>
        </p:blipFill>
        <p:spPr>
          <a:xfrm>
            <a:off x="4690250" y="2721625"/>
            <a:ext cx="2828301" cy="1314472"/>
          </a:xfrm>
          <a:prstGeom prst="rect">
            <a:avLst/>
          </a:prstGeom>
          <a:noFill/>
          <a:ln>
            <a:noFill/>
          </a:ln>
        </p:spPr>
      </p:pic>
      <p:sp>
        <p:nvSpPr>
          <p:cNvPr id="480" name="Google Shape;480;p54"/>
          <p:cNvSpPr txBox="1"/>
          <p:nvPr/>
        </p:nvSpPr>
        <p:spPr>
          <a:xfrm>
            <a:off x="2072238" y="945525"/>
            <a:ext cx="18537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latin typeface="EB Garamond"/>
                <a:ea typeface="EB Garamond"/>
                <a:cs typeface="EB Garamond"/>
                <a:sym typeface="EB Garamond"/>
              </a:rPr>
              <a:t>Data percentage: 10%</a:t>
            </a:r>
            <a:endParaRPr b="1" sz="1300">
              <a:latin typeface="EB Garamond"/>
              <a:ea typeface="EB Garamond"/>
              <a:cs typeface="EB Garamond"/>
              <a:sym typeface="EB Garamond"/>
            </a:endParaRPr>
          </a:p>
        </p:txBody>
      </p:sp>
      <p:sp>
        <p:nvSpPr>
          <p:cNvPr id="481" name="Google Shape;481;p54"/>
          <p:cNvSpPr txBox="1"/>
          <p:nvPr/>
        </p:nvSpPr>
        <p:spPr>
          <a:xfrm>
            <a:off x="5218050" y="945525"/>
            <a:ext cx="18537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latin typeface="EB Garamond"/>
                <a:ea typeface="EB Garamond"/>
                <a:cs typeface="EB Garamond"/>
                <a:sym typeface="EB Garamond"/>
              </a:rPr>
              <a:t>Data percentage: 25%</a:t>
            </a:r>
            <a:endParaRPr b="1" sz="1300">
              <a:latin typeface="EB Garamond"/>
              <a:ea typeface="EB Garamond"/>
              <a:cs typeface="EB Garamond"/>
              <a:sym typeface="EB Garamond"/>
            </a:endParaRPr>
          </a:p>
        </p:txBody>
      </p:sp>
      <p:sp>
        <p:nvSpPr>
          <p:cNvPr id="482" name="Google Shape;482;p54"/>
          <p:cNvSpPr txBox="1"/>
          <p:nvPr/>
        </p:nvSpPr>
        <p:spPr>
          <a:xfrm>
            <a:off x="802600" y="1784250"/>
            <a:ext cx="776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EB Garamond"/>
                <a:ea typeface="EB Garamond"/>
                <a:cs typeface="EB Garamond"/>
                <a:sym typeface="EB Garamond"/>
              </a:rPr>
              <a:t>3 class</a:t>
            </a:r>
            <a:endParaRPr b="1">
              <a:latin typeface="EB Garamond"/>
              <a:ea typeface="EB Garamond"/>
              <a:cs typeface="EB Garamond"/>
              <a:sym typeface="EB Garamond"/>
            </a:endParaRPr>
          </a:p>
        </p:txBody>
      </p:sp>
      <p:sp>
        <p:nvSpPr>
          <p:cNvPr id="483" name="Google Shape;483;p54"/>
          <p:cNvSpPr txBox="1"/>
          <p:nvPr/>
        </p:nvSpPr>
        <p:spPr>
          <a:xfrm>
            <a:off x="802600" y="3178750"/>
            <a:ext cx="776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EB Garamond"/>
                <a:ea typeface="EB Garamond"/>
                <a:cs typeface="EB Garamond"/>
                <a:sym typeface="EB Garamond"/>
              </a:rPr>
              <a:t>5</a:t>
            </a:r>
            <a:r>
              <a:rPr b="1" lang="en">
                <a:latin typeface="EB Garamond"/>
                <a:ea typeface="EB Garamond"/>
                <a:cs typeface="EB Garamond"/>
                <a:sym typeface="EB Garamond"/>
              </a:rPr>
              <a:t> class</a:t>
            </a:r>
            <a:endParaRPr b="1">
              <a:latin typeface="EB Garamond"/>
              <a:ea typeface="EB Garamond"/>
              <a:cs typeface="EB Garamond"/>
              <a:sym typeface="EB Garamond"/>
            </a:endParaRPr>
          </a:p>
        </p:txBody>
      </p:sp>
      <p:sp>
        <p:nvSpPr>
          <p:cNvPr id="484" name="Google Shape;484;p54"/>
          <p:cNvSpPr txBox="1"/>
          <p:nvPr/>
        </p:nvSpPr>
        <p:spPr>
          <a:xfrm>
            <a:off x="1013050" y="4172375"/>
            <a:ext cx="6797100" cy="831300"/>
          </a:xfrm>
          <a:prstGeom prst="rect">
            <a:avLst/>
          </a:prstGeom>
          <a:noFill/>
          <a:ln>
            <a:noFill/>
          </a:ln>
        </p:spPr>
        <p:txBody>
          <a:bodyPr anchorCtr="0" anchor="t" bIns="91425" lIns="91425" spcFirstLastPara="1" rIns="91425" wrap="square" tIns="91425">
            <a:spAutoFit/>
          </a:bodyPr>
          <a:lstStyle/>
          <a:p>
            <a:pPr indent="-133350" lvl="0" marL="114300" rtl="0" algn="l">
              <a:spcBef>
                <a:spcPts val="0"/>
              </a:spcBef>
              <a:spcAft>
                <a:spcPts val="0"/>
              </a:spcAft>
              <a:buSzPts val="1200"/>
              <a:buFont typeface="Trebuchet MS"/>
              <a:buChar char="●"/>
            </a:pPr>
            <a:r>
              <a:rPr lang="en">
                <a:latin typeface="Trebuchet MS"/>
                <a:ea typeface="Trebuchet MS"/>
                <a:cs typeface="Trebuchet MS"/>
                <a:sym typeface="Trebuchet MS"/>
              </a:rPr>
              <a:t>As expected, CNNs and ViTs perform worse with the low data.</a:t>
            </a:r>
            <a:endParaRPr>
              <a:latin typeface="Trebuchet MS"/>
              <a:ea typeface="Trebuchet MS"/>
              <a:cs typeface="Trebuchet MS"/>
              <a:sym typeface="Trebuchet MS"/>
            </a:endParaRPr>
          </a:p>
          <a:p>
            <a:pPr indent="-133350" lvl="0" marL="114300" rtl="0" algn="l">
              <a:spcBef>
                <a:spcPts val="0"/>
              </a:spcBef>
              <a:spcAft>
                <a:spcPts val="0"/>
              </a:spcAft>
              <a:buSzPts val="1200"/>
              <a:buFont typeface="Trebuchet MS"/>
              <a:buChar char="●"/>
            </a:pPr>
            <a:r>
              <a:rPr lang="en">
                <a:latin typeface="Trebuchet MS"/>
                <a:ea typeface="Trebuchet MS"/>
                <a:cs typeface="Trebuchet MS"/>
                <a:sym typeface="Trebuchet MS"/>
              </a:rPr>
              <a:t>Self-supervised pretraining with ViTs is </a:t>
            </a:r>
            <a:r>
              <a:rPr lang="en">
                <a:latin typeface="Trebuchet MS"/>
                <a:ea typeface="Trebuchet MS"/>
                <a:cs typeface="Trebuchet MS"/>
                <a:sym typeface="Trebuchet MS"/>
              </a:rPr>
              <a:t>highly</a:t>
            </a:r>
            <a:r>
              <a:rPr lang="en">
                <a:latin typeface="Trebuchet MS"/>
                <a:ea typeface="Trebuchet MS"/>
                <a:cs typeface="Trebuchet MS"/>
                <a:sym typeface="Trebuchet MS"/>
              </a:rPr>
              <a:t> effective as it doesn't lose much from its performance </a:t>
            </a:r>
            <a:r>
              <a:rPr lang="en">
                <a:latin typeface="Trebuchet MS"/>
                <a:ea typeface="Trebuchet MS"/>
                <a:cs typeface="Trebuchet MS"/>
                <a:sym typeface="Trebuchet MS"/>
              </a:rPr>
              <a:t>although</a:t>
            </a:r>
            <a:r>
              <a:rPr lang="en">
                <a:latin typeface="Trebuchet MS"/>
                <a:ea typeface="Trebuchet MS"/>
                <a:cs typeface="Trebuchet MS"/>
                <a:sym typeface="Trebuchet MS"/>
              </a:rPr>
              <a:t> it uses less data.</a:t>
            </a:r>
            <a:endParaRPr>
              <a:latin typeface="Trebuchet MS"/>
              <a:ea typeface="Trebuchet MS"/>
              <a:cs typeface="Trebuchet MS"/>
              <a:sym typeface="Trebuchet M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5"/>
          <p:cNvSpPr txBox="1"/>
          <p:nvPr/>
        </p:nvSpPr>
        <p:spPr>
          <a:xfrm>
            <a:off x="628650" y="176700"/>
            <a:ext cx="58026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lang="en" sz="2700">
                <a:latin typeface="Trebuchet MS"/>
                <a:ea typeface="Trebuchet MS"/>
                <a:cs typeface="Trebuchet MS"/>
                <a:sym typeface="Trebuchet MS"/>
              </a:rPr>
              <a:t>Number of Parameters in Models</a:t>
            </a:r>
            <a:endParaRPr sz="2700">
              <a:latin typeface="Trebuchet MS"/>
              <a:ea typeface="Trebuchet MS"/>
              <a:cs typeface="Trebuchet MS"/>
              <a:sym typeface="Trebuchet MS"/>
            </a:endParaRPr>
          </a:p>
        </p:txBody>
      </p:sp>
      <p:pic>
        <p:nvPicPr>
          <p:cNvPr id="490" name="Google Shape;490;p55"/>
          <p:cNvPicPr preferRelativeResize="0"/>
          <p:nvPr/>
        </p:nvPicPr>
        <p:blipFill>
          <a:blip r:embed="rId3">
            <a:alphaModFix/>
          </a:blip>
          <a:stretch>
            <a:fillRect/>
          </a:stretch>
        </p:blipFill>
        <p:spPr>
          <a:xfrm>
            <a:off x="3145576" y="2619750"/>
            <a:ext cx="2779650" cy="1969650"/>
          </a:xfrm>
          <a:prstGeom prst="rect">
            <a:avLst/>
          </a:prstGeom>
          <a:noFill/>
          <a:ln>
            <a:noFill/>
          </a:ln>
        </p:spPr>
      </p:pic>
      <p:sp>
        <p:nvSpPr>
          <p:cNvPr id="491" name="Google Shape;491;p55"/>
          <p:cNvSpPr txBox="1"/>
          <p:nvPr/>
        </p:nvSpPr>
        <p:spPr>
          <a:xfrm>
            <a:off x="628650" y="980550"/>
            <a:ext cx="7850100" cy="16392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0"/>
              </a:spcBef>
              <a:spcAft>
                <a:spcPts val="0"/>
              </a:spcAft>
              <a:buSzPts val="1200"/>
              <a:buFont typeface="Trebuchet MS"/>
              <a:buChar char="●"/>
            </a:pPr>
            <a:r>
              <a:rPr lang="en">
                <a:latin typeface="Trebuchet MS"/>
                <a:ea typeface="Trebuchet MS"/>
                <a:cs typeface="Trebuchet MS"/>
                <a:sym typeface="Trebuchet MS"/>
              </a:rPr>
              <a:t>Created methods were also controlled in terms of the number of parameters and length of the training period</a:t>
            </a:r>
            <a:endParaRPr>
              <a:latin typeface="Trebuchet MS"/>
              <a:ea typeface="Trebuchet MS"/>
              <a:cs typeface="Trebuchet MS"/>
              <a:sym typeface="Trebuchet MS"/>
            </a:endParaRPr>
          </a:p>
          <a:p>
            <a:pPr indent="-304800" lvl="0" marL="457200" rtl="0" algn="l">
              <a:lnSpc>
                <a:spcPct val="115000"/>
              </a:lnSpc>
              <a:spcBef>
                <a:spcPts val="0"/>
              </a:spcBef>
              <a:spcAft>
                <a:spcPts val="0"/>
              </a:spcAft>
              <a:buSzPts val="1200"/>
              <a:buFont typeface="Trebuchet MS"/>
              <a:buChar char="●"/>
            </a:pPr>
            <a:r>
              <a:rPr lang="en">
                <a:latin typeface="Trebuchet MS"/>
                <a:ea typeface="Trebuchet MS"/>
                <a:cs typeface="Trebuchet MS"/>
                <a:sym typeface="Trebuchet MS"/>
              </a:rPr>
              <a:t>All models stopped under 100 epochs and the number of classes in the target did not affect drastically the length of the training period</a:t>
            </a:r>
            <a:endParaRPr>
              <a:latin typeface="Trebuchet MS"/>
              <a:ea typeface="Trebuchet MS"/>
              <a:cs typeface="Trebuchet MS"/>
              <a:sym typeface="Trebuchet MS"/>
            </a:endParaRPr>
          </a:p>
          <a:p>
            <a:pPr indent="-304800" lvl="0" marL="457200" rtl="0" algn="l">
              <a:lnSpc>
                <a:spcPct val="115000"/>
              </a:lnSpc>
              <a:spcBef>
                <a:spcPts val="0"/>
              </a:spcBef>
              <a:spcAft>
                <a:spcPts val="0"/>
              </a:spcAft>
              <a:buSzPts val="1200"/>
              <a:buFont typeface="Trebuchet MS"/>
              <a:buChar char="●"/>
            </a:pPr>
            <a:r>
              <a:rPr lang="en">
                <a:latin typeface="Trebuchet MS"/>
                <a:ea typeface="Trebuchet MS"/>
                <a:cs typeface="Trebuchet MS"/>
                <a:sym typeface="Trebuchet MS"/>
              </a:rPr>
              <a:t>The number of the learnable parameters in ResNet models exceeds ViT model because of the difference in the last layer of the models</a:t>
            </a:r>
            <a:endParaRPr>
              <a:latin typeface="Trebuchet MS"/>
              <a:ea typeface="Trebuchet MS"/>
              <a:cs typeface="Trebuchet MS"/>
              <a:sym typeface="Trebuchet MS"/>
            </a:endParaRPr>
          </a:p>
        </p:txBody>
      </p:sp>
      <p:sp>
        <p:nvSpPr>
          <p:cNvPr id="492" name="Google Shape;492;p55"/>
          <p:cNvSpPr txBox="1"/>
          <p:nvPr/>
        </p:nvSpPr>
        <p:spPr>
          <a:xfrm>
            <a:off x="2320350" y="4589400"/>
            <a:ext cx="44667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EB Garamond"/>
                <a:ea typeface="EB Garamond"/>
                <a:cs typeface="EB Garamond"/>
                <a:sym typeface="EB Garamond"/>
              </a:rPr>
              <a:t>Table 2. </a:t>
            </a:r>
            <a:r>
              <a:rPr lang="en" sz="1200">
                <a:latin typeface="EB Garamond"/>
                <a:ea typeface="EB Garamond"/>
                <a:cs typeface="EB Garamond"/>
                <a:sym typeface="EB Garamond"/>
              </a:rPr>
              <a:t>Parameter and Learnable Parameter counts and training</a:t>
            </a:r>
            <a:endParaRPr sz="1200">
              <a:latin typeface="EB Garamond"/>
              <a:ea typeface="EB Garamond"/>
              <a:cs typeface="EB Garamond"/>
              <a:sym typeface="EB Garamond"/>
            </a:endParaRPr>
          </a:p>
          <a:p>
            <a:pPr indent="0" lvl="0" marL="0" rtl="0" algn="ctr">
              <a:spcBef>
                <a:spcPts val="0"/>
              </a:spcBef>
              <a:spcAft>
                <a:spcPts val="0"/>
              </a:spcAft>
              <a:buNone/>
            </a:pPr>
            <a:r>
              <a:rPr lang="en" sz="1200">
                <a:latin typeface="EB Garamond"/>
                <a:ea typeface="EB Garamond"/>
                <a:cs typeface="EB Garamond"/>
                <a:sym typeface="EB Garamond"/>
              </a:rPr>
              <a:t>epoch count for each mode</a:t>
            </a:r>
            <a:endParaRPr sz="1200">
              <a:latin typeface="EB Garamond"/>
              <a:ea typeface="EB Garamond"/>
              <a:cs typeface="EB Garamond"/>
              <a:sym typeface="EB Garamond"/>
            </a:endParaRPr>
          </a:p>
        </p:txBody>
      </p:sp>
      <p:sp>
        <p:nvSpPr>
          <p:cNvPr id="493" name="Google Shape;493;p55"/>
          <p:cNvSpPr/>
          <p:nvPr/>
        </p:nvSpPr>
        <p:spPr>
          <a:xfrm>
            <a:off x="5370675" y="4035500"/>
            <a:ext cx="385800" cy="1608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55"/>
          <p:cNvSpPr/>
          <p:nvPr/>
        </p:nvSpPr>
        <p:spPr>
          <a:xfrm>
            <a:off x="5370675" y="3769975"/>
            <a:ext cx="385800" cy="1608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55"/>
          <p:cNvSpPr/>
          <p:nvPr/>
        </p:nvSpPr>
        <p:spPr>
          <a:xfrm>
            <a:off x="5370675" y="3504450"/>
            <a:ext cx="385800" cy="1608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200"/>
                                        <p:tgtEl>
                                          <p:spTgt spid="494"/>
                                        </p:tgtEl>
                                      </p:cBhvr>
                                    </p:animEffect>
                                  </p:childTnLst>
                                </p:cTn>
                              </p:par>
                              <p:par>
                                <p:cTn fill="hold" nodeType="withEffect" presetClass="entr" presetID="10" presetSubtype="0">
                                  <p:stCondLst>
                                    <p:cond delay="0"/>
                                  </p:stCondLst>
                                  <p:childTnLst>
                                    <p:set>
                                      <p:cBhvr>
                                        <p:cTn dur="1" fill="hold">
                                          <p:stCondLst>
                                            <p:cond delay="0"/>
                                          </p:stCondLst>
                                        </p:cTn>
                                        <p:tgtEl>
                                          <p:spTgt spid="495"/>
                                        </p:tgtEl>
                                        <p:attrNameLst>
                                          <p:attrName>style.visibility</p:attrName>
                                        </p:attrNameLst>
                                      </p:cBhvr>
                                      <p:to>
                                        <p:strVal val="visible"/>
                                      </p:to>
                                    </p:set>
                                    <p:animEffect filter="fade" transition="in">
                                      <p:cBhvr>
                                        <p:cTn dur="200"/>
                                        <p:tgtEl>
                                          <p:spTgt spid="495"/>
                                        </p:tgtEl>
                                      </p:cBhvr>
                                    </p:animEffect>
                                  </p:childTnLst>
                                </p:cTn>
                              </p:par>
                              <p:par>
                                <p:cTn fill="hold" nodeType="withEffect" presetClass="entr" presetID="10" presetSubtype="0">
                                  <p:stCondLst>
                                    <p:cond delay="0"/>
                                  </p:stCondLst>
                                  <p:childTnLst>
                                    <p:set>
                                      <p:cBhvr>
                                        <p:cTn dur="1" fill="hold">
                                          <p:stCondLst>
                                            <p:cond delay="0"/>
                                          </p:stCondLst>
                                        </p:cTn>
                                        <p:tgtEl>
                                          <p:spTgt spid="493"/>
                                        </p:tgtEl>
                                        <p:attrNameLst>
                                          <p:attrName>style.visibility</p:attrName>
                                        </p:attrNameLst>
                                      </p:cBhvr>
                                      <p:to>
                                        <p:strVal val="visible"/>
                                      </p:to>
                                    </p:set>
                                    <p:animEffect filter="fade" transition="in">
                                      <p:cBhvr>
                                        <p:cTn dur="200"/>
                                        <p:tgtEl>
                                          <p:spTgt spid="4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56"/>
          <p:cNvSpPr txBox="1"/>
          <p:nvPr/>
        </p:nvSpPr>
        <p:spPr>
          <a:xfrm>
            <a:off x="628650" y="176700"/>
            <a:ext cx="58026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lang="en" sz="2700">
                <a:latin typeface="Trebuchet MS"/>
                <a:ea typeface="Trebuchet MS"/>
                <a:cs typeface="Trebuchet MS"/>
                <a:sym typeface="Trebuchet MS"/>
              </a:rPr>
              <a:t>Training Time</a:t>
            </a:r>
            <a:endParaRPr sz="2700">
              <a:latin typeface="Trebuchet MS"/>
              <a:ea typeface="Trebuchet MS"/>
              <a:cs typeface="Trebuchet MS"/>
              <a:sym typeface="Trebuchet MS"/>
            </a:endParaRPr>
          </a:p>
        </p:txBody>
      </p:sp>
      <p:pic>
        <p:nvPicPr>
          <p:cNvPr id="501" name="Google Shape;501;p56" title="Chart"/>
          <p:cNvPicPr preferRelativeResize="0"/>
          <p:nvPr/>
        </p:nvPicPr>
        <p:blipFill>
          <a:blip r:embed="rId3">
            <a:alphaModFix/>
          </a:blip>
          <a:stretch>
            <a:fillRect/>
          </a:stretch>
        </p:blipFill>
        <p:spPr>
          <a:xfrm>
            <a:off x="1019350" y="2518185"/>
            <a:ext cx="3504879" cy="2179531"/>
          </a:xfrm>
          <a:prstGeom prst="rect">
            <a:avLst/>
          </a:prstGeom>
          <a:noFill/>
          <a:ln>
            <a:noFill/>
          </a:ln>
        </p:spPr>
      </p:pic>
      <p:pic>
        <p:nvPicPr>
          <p:cNvPr id="502" name="Google Shape;502;p56" title="Chart"/>
          <p:cNvPicPr preferRelativeResize="0"/>
          <p:nvPr/>
        </p:nvPicPr>
        <p:blipFill>
          <a:blip r:embed="rId4">
            <a:alphaModFix/>
          </a:blip>
          <a:stretch>
            <a:fillRect/>
          </a:stretch>
        </p:blipFill>
        <p:spPr>
          <a:xfrm>
            <a:off x="4735886" y="2518175"/>
            <a:ext cx="3504864" cy="2179550"/>
          </a:xfrm>
          <a:prstGeom prst="rect">
            <a:avLst/>
          </a:prstGeom>
          <a:noFill/>
          <a:ln>
            <a:noFill/>
          </a:ln>
        </p:spPr>
      </p:pic>
      <p:sp>
        <p:nvSpPr>
          <p:cNvPr id="503" name="Google Shape;503;p56"/>
          <p:cNvSpPr txBox="1"/>
          <p:nvPr/>
        </p:nvSpPr>
        <p:spPr>
          <a:xfrm>
            <a:off x="628650" y="1030000"/>
            <a:ext cx="8002800" cy="13698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Trebuchet MS"/>
              <a:buChar char="●"/>
            </a:pPr>
            <a:r>
              <a:rPr lang="en">
                <a:latin typeface="Trebuchet MS"/>
                <a:ea typeface="Trebuchet MS"/>
                <a:cs typeface="Trebuchet MS"/>
                <a:sym typeface="Trebuchet MS"/>
              </a:rPr>
              <a:t>It is hard to get exact training time per epoch because there are a number of external factor such as how many job is processed at the same time, bottlenecks in nodes, etc.</a:t>
            </a:r>
            <a:endParaRPr>
              <a:latin typeface="Trebuchet MS"/>
              <a:ea typeface="Trebuchet MS"/>
              <a:cs typeface="Trebuchet MS"/>
              <a:sym typeface="Trebuchet MS"/>
            </a:endParaRPr>
          </a:p>
          <a:p>
            <a:pPr indent="-304800" lvl="0" marL="457200" rtl="0" algn="l">
              <a:lnSpc>
                <a:spcPct val="150000"/>
              </a:lnSpc>
              <a:spcBef>
                <a:spcPts val="0"/>
              </a:spcBef>
              <a:spcAft>
                <a:spcPts val="0"/>
              </a:spcAft>
              <a:buSzPts val="1200"/>
              <a:buFont typeface="Trebuchet MS"/>
              <a:buChar char="●"/>
            </a:pPr>
            <a:r>
              <a:rPr lang="en">
                <a:latin typeface="Trebuchet MS"/>
                <a:ea typeface="Trebuchet MS"/>
                <a:cs typeface="Trebuchet MS"/>
                <a:sym typeface="Trebuchet MS"/>
              </a:rPr>
              <a:t>We both added </a:t>
            </a:r>
            <a:r>
              <a:rPr lang="en">
                <a:latin typeface="Trebuchet MS"/>
                <a:ea typeface="Trebuchet MS"/>
                <a:cs typeface="Trebuchet MS"/>
                <a:sym typeface="Trebuchet MS"/>
              </a:rPr>
              <a:t>obtained </a:t>
            </a:r>
            <a:r>
              <a:rPr lang="en">
                <a:latin typeface="Trebuchet MS"/>
                <a:ea typeface="Trebuchet MS"/>
                <a:cs typeface="Trebuchet MS"/>
                <a:sym typeface="Trebuchet MS"/>
              </a:rPr>
              <a:t>training time in experiments and normalized training time by expecting similar training times for pretrained ResNet models trained in different periods.</a:t>
            </a:r>
            <a:endParaRPr>
              <a:latin typeface="Trebuchet MS"/>
              <a:ea typeface="Trebuchet MS"/>
              <a:cs typeface="Trebuchet MS"/>
              <a:sym typeface="Trebuchet M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30"/>
          <p:cNvSpPr txBox="1"/>
          <p:nvPr/>
        </p:nvSpPr>
        <p:spPr>
          <a:xfrm>
            <a:off x="628650" y="176700"/>
            <a:ext cx="48381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b="1" lang="en" sz="2700">
                <a:latin typeface="Trebuchet MS"/>
                <a:ea typeface="Trebuchet MS"/>
                <a:cs typeface="Trebuchet MS"/>
                <a:sym typeface="Trebuchet MS"/>
              </a:rPr>
              <a:t>Introduction</a:t>
            </a:r>
            <a:endParaRPr b="1" sz="2700">
              <a:latin typeface="Trebuchet MS"/>
              <a:ea typeface="Trebuchet MS"/>
              <a:cs typeface="Trebuchet MS"/>
              <a:sym typeface="Trebuchet MS"/>
            </a:endParaRPr>
          </a:p>
        </p:txBody>
      </p:sp>
      <p:sp>
        <p:nvSpPr>
          <p:cNvPr id="133" name="Google Shape;133;p3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34" name="Google Shape;134;p30"/>
          <p:cNvSpPr txBox="1"/>
          <p:nvPr/>
        </p:nvSpPr>
        <p:spPr>
          <a:xfrm>
            <a:off x="628650" y="1170900"/>
            <a:ext cx="6834300" cy="10467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SzPts val="1200"/>
              <a:buFont typeface="Trebuchet MS"/>
              <a:buChar char="●"/>
            </a:pPr>
            <a:r>
              <a:rPr lang="en">
                <a:latin typeface="Trebuchet MS"/>
                <a:ea typeface="Trebuchet MS"/>
                <a:cs typeface="Trebuchet MS"/>
                <a:sym typeface="Trebuchet MS"/>
              </a:rPr>
              <a:t>Medical imaging in histopathology</a:t>
            </a:r>
            <a:endParaRPr>
              <a:latin typeface="Trebuchet MS"/>
              <a:ea typeface="Trebuchet MS"/>
              <a:cs typeface="Trebuchet MS"/>
              <a:sym typeface="Trebuchet MS"/>
            </a:endParaRPr>
          </a:p>
          <a:p>
            <a:pPr indent="-304800" lvl="1" marL="914400" rtl="0" algn="l">
              <a:lnSpc>
                <a:spcPct val="150000"/>
              </a:lnSpc>
              <a:spcBef>
                <a:spcPts val="0"/>
              </a:spcBef>
              <a:spcAft>
                <a:spcPts val="0"/>
              </a:spcAft>
              <a:buSzPts val="1200"/>
              <a:buFont typeface="Trebuchet MS"/>
              <a:buChar char="○"/>
            </a:pPr>
            <a:r>
              <a:rPr lang="en">
                <a:latin typeface="Trebuchet MS"/>
                <a:ea typeface="Trebuchet MS"/>
                <a:cs typeface="Trebuchet MS"/>
                <a:sym typeface="Trebuchet MS"/>
              </a:rPr>
              <a:t>Study of detecting pathological (cancerous) cells</a:t>
            </a:r>
            <a:endParaRPr>
              <a:latin typeface="Trebuchet MS"/>
              <a:ea typeface="Trebuchet MS"/>
              <a:cs typeface="Trebuchet MS"/>
              <a:sym typeface="Trebuchet MS"/>
            </a:endParaRPr>
          </a:p>
          <a:p>
            <a:pPr indent="-304800" lvl="1" marL="914400" rtl="0" algn="l">
              <a:lnSpc>
                <a:spcPct val="150000"/>
              </a:lnSpc>
              <a:spcBef>
                <a:spcPts val="0"/>
              </a:spcBef>
              <a:spcAft>
                <a:spcPts val="0"/>
              </a:spcAft>
              <a:buSzPts val="1200"/>
              <a:buFont typeface="Trebuchet MS"/>
              <a:buChar char="○"/>
            </a:pPr>
            <a:r>
              <a:rPr lang="en">
                <a:latin typeface="Trebuchet MS"/>
                <a:ea typeface="Trebuchet MS"/>
                <a:cs typeface="Trebuchet MS"/>
                <a:sym typeface="Trebuchet MS"/>
              </a:rPr>
              <a:t>Important to get faster results due to medical (e.g. doctor) capacity</a:t>
            </a:r>
            <a:endParaRPr>
              <a:latin typeface="Trebuchet MS"/>
              <a:ea typeface="Trebuchet MS"/>
              <a:cs typeface="Trebuchet MS"/>
              <a:sym typeface="Trebuchet MS"/>
            </a:endParaRPr>
          </a:p>
        </p:txBody>
      </p:sp>
      <p:grpSp>
        <p:nvGrpSpPr>
          <p:cNvPr id="135" name="Google Shape;135;p30"/>
          <p:cNvGrpSpPr/>
          <p:nvPr/>
        </p:nvGrpSpPr>
        <p:grpSpPr>
          <a:xfrm>
            <a:off x="6237375" y="2693100"/>
            <a:ext cx="2114000" cy="1985700"/>
            <a:chOff x="6237375" y="2616900"/>
            <a:chExt cx="2114000" cy="1985700"/>
          </a:xfrm>
        </p:grpSpPr>
        <p:pic>
          <p:nvPicPr>
            <p:cNvPr id="136" name="Google Shape;136;p30"/>
            <p:cNvPicPr preferRelativeResize="0"/>
            <p:nvPr/>
          </p:nvPicPr>
          <p:blipFill>
            <a:blip r:embed="rId3">
              <a:alphaModFix/>
            </a:blip>
            <a:stretch>
              <a:fillRect/>
            </a:stretch>
          </p:blipFill>
          <p:spPr>
            <a:xfrm>
              <a:off x="6237375" y="2616900"/>
              <a:ext cx="2114000" cy="1585500"/>
            </a:xfrm>
            <a:prstGeom prst="rect">
              <a:avLst/>
            </a:prstGeom>
            <a:noFill/>
            <a:ln>
              <a:noFill/>
            </a:ln>
          </p:spPr>
        </p:pic>
        <p:sp>
          <p:nvSpPr>
            <p:cNvPr id="137" name="Google Shape;137;p30"/>
            <p:cNvSpPr txBox="1"/>
            <p:nvPr/>
          </p:nvSpPr>
          <p:spPr>
            <a:xfrm>
              <a:off x="6549025" y="4202400"/>
              <a:ext cx="1490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Trebuchet MS"/>
                  <a:ea typeface="Trebuchet MS"/>
                  <a:cs typeface="Trebuchet MS"/>
                  <a:sym typeface="Trebuchet MS"/>
                </a:rPr>
                <a:t> High-grade cell</a:t>
              </a:r>
              <a:endParaRPr>
                <a:latin typeface="Trebuchet MS"/>
                <a:ea typeface="Trebuchet MS"/>
                <a:cs typeface="Trebuchet MS"/>
                <a:sym typeface="Trebuchet MS"/>
              </a:endParaRPr>
            </a:p>
          </p:txBody>
        </p:sp>
      </p:grpSp>
      <p:grpSp>
        <p:nvGrpSpPr>
          <p:cNvPr id="138" name="Google Shape;138;p30"/>
          <p:cNvGrpSpPr/>
          <p:nvPr/>
        </p:nvGrpSpPr>
        <p:grpSpPr>
          <a:xfrm>
            <a:off x="792625" y="2693100"/>
            <a:ext cx="2114000" cy="1985700"/>
            <a:chOff x="792625" y="2616900"/>
            <a:chExt cx="2114000" cy="1985700"/>
          </a:xfrm>
        </p:grpSpPr>
        <p:pic>
          <p:nvPicPr>
            <p:cNvPr id="139" name="Google Shape;139;p30"/>
            <p:cNvPicPr preferRelativeResize="0"/>
            <p:nvPr/>
          </p:nvPicPr>
          <p:blipFill>
            <a:blip r:embed="rId4">
              <a:alphaModFix/>
            </a:blip>
            <a:stretch>
              <a:fillRect/>
            </a:stretch>
          </p:blipFill>
          <p:spPr>
            <a:xfrm>
              <a:off x="792625" y="2616900"/>
              <a:ext cx="2114000" cy="1585500"/>
            </a:xfrm>
            <a:prstGeom prst="rect">
              <a:avLst/>
            </a:prstGeom>
            <a:noFill/>
            <a:ln>
              <a:noFill/>
            </a:ln>
          </p:spPr>
        </p:pic>
        <p:sp>
          <p:nvSpPr>
            <p:cNvPr id="140" name="Google Shape;140;p30"/>
            <p:cNvSpPr txBox="1"/>
            <p:nvPr/>
          </p:nvSpPr>
          <p:spPr>
            <a:xfrm>
              <a:off x="1270925" y="4202400"/>
              <a:ext cx="1157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a:solidFill>
                    <a:schemeClr val="dk1"/>
                  </a:solidFill>
                  <a:latin typeface="Trebuchet MS"/>
                  <a:ea typeface="Trebuchet MS"/>
                  <a:cs typeface="Trebuchet MS"/>
                  <a:sym typeface="Trebuchet MS"/>
                </a:rPr>
                <a:t>Normal cell</a:t>
              </a:r>
              <a:endParaRPr>
                <a:latin typeface="EB Garamond"/>
                <a:ea typeface="EB Garamond"/>
                <a:cs typeface="EB Garamond"/>
                <a:sym typeface="EB Garamond"/>
              </a:endParaRPr>
            </a:p>
          </p:txBody>
        </p:sp>
      </p:grpSp>
      <p:grpSp>
        <p:nvGrpSpPr>
          <p:cNvPr id="141" name="Google Shape;141;p30"/>
          <p:cNvGrpSpPr/>
          <p:nvPr/>
        </p:nvGrpSpPr>
        <p:grpSpPr>
          <a:xfrm>
            <a:off x="3514988" y="2693100"/>
            <a:ext cx="2114000" cy="1985700"/>
            <a:chOff x="3514988" y="2616900"/>
            <a:chExt cx="2114000" cy="1985700"/>
          </a:xfrm>
        </p:grpSpPr>
        <p:pic>
          <p:nvPicPr>
            <p:cNvPr id="142" name="Google Shape;142;p30"/>
            <p:cNvPicPr preferRelativeResize="0"/>
            <p:nvPr/>
          </p:nvPicPr>
          <p:blipFill>
            <a:blip r:embed="rId5">
              <a:alphaModFix/>
            </a:blip>
            <a:stretch>
              <a:fillRect/>
            </a:stretch>
          </p:blipFill>
          <p:spPr>
            <a:xfrm>
              <a:off x="3514988" y="2616900"/>
              <a:ext cx="2114000" cy="1585500"/>
            </a:xfrm>
            <a:prstGeom prst="rect">
              <a:avLst/>
            </a:prstGeom>
            <a:noFill/>
            <a:ln>
              <a:noFill/>
            </a:ln>
          </p:spPr>
        </p:pic>
        <p:sp>
          <p:nvSpPr>
            <p:cNvPr id="143" name="Google Shape;143;p30"/>
            <p:cNvSpPr txBox="1"/>
            <p:nvPr/>
          </p:nvSpPr>
          <p:spPr>
            <a:xfrm>
              <a:off x="3880800" y="4202400"/>
              <a:ext cx="1382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a:solidFill>
                    <a:schemeClr val="dk1"/>
                  </a:solidFill>
                  <a:latin typeface="Trebuchet MS"/>
                  <a:ea typeface="Trebuchet MS"/>
                  <a:cs typeface="Trebuchet MS"/>
                  <a:sym typeface="Trebuchet MS"/>
                </a:rPr>
                <a:t>Low-grade cell</a:t>
              </a:r>
              <a:endParaRPr>
                <a:latin typeface="EB Garamond"/>
                <a:ea typeface="EB Garamond"/>
                <a:cs typeface="EB Garamond"/>
                <a:sym typeface="EB Garamond"/>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7" name="Shape 507"/>
        <p:cNvGrpSpPr/>
        <p:nvPr/>
      </p:nvGrpSpPr>
      <p:grpSpPr>
        <a:xfrm>
          <a:off x="0" y="0"/>
          <a:ext cx="0" cy="0"/>
          <a:chOff x="0" y="0"/>
          <a:chExt cx="0" cy="0"/>
        </a:xfrm>
      </p:grpSpPr>
      <p:sp>
        <p:nvSpPr>
          <p:cNvPr id="508" name="Google Shape;508;p57"/>
          <p:cNvSpPr txBox="1"/>
          <p:nvPr/>
        </p:nvSpPr>
        <p:spPr>
          <a:xfrm>
            <a:off x="628650" y="176700"/>
            <a:ext cx="58026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lang="en" sz="2700">
                <a:latin typeface="Trebuchet MS"/>
                <a:ea typeface="Trebuchet MS"/>
                <a:cs typeface="Trebuchet MS"/>
                <a:sym typeface="Trebuchet MS"/>
              </a:rPr>
              <a:t>Results - Qualitative</a:t>
            </a:r>
            <a:endParaRPr sz="2700">
              <a:latin typeface="Trebuchet MS"/>
              <a:ea typeface="Trebuchet MS"/>
              <a:cs typeface="Trebuchet MS"/>
              <a:sym typeface="Trebuchet M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8"/>
          <p:cNvSpPr txBox="1"/>
          <p:nvPr>
            <p:ph type="title"/>
          </p:nvPr>
        </p:nvSpPr>
        <p:spPr>
          <a:xfrm>
            <a:off x="311700" y="1767900"/>
            <a:ext cx="8520600" cy="1607700"/>
          </a:xfrm>
          <a:prstGeom prst="rect">
            <a:avLst/>
          </a:prstGeom>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latin typeface="Trebuchet MS"/>
                <a:ea typeface="Trebuchet MS"/>
                <a:cs typeface="Trebuchet MS"/>
                <a:sym typeface="Trebuchet MS"/>
              </a:rPr>
              <a:t>Conclusions</a:t>
            </a:r>
            <a:r>
              <a:rPr b="1" lang="en">
                <a:latin typeface="Trebuchet MS"/>
                <a:ea typeface="Trebuchet MS"/>
                <a:cs typeface="Trebuchet MS"/>
                <a:sym typeface="Trebuchet MS"/>
              </a:rPr>
              <a:t> </a:t>
            </a:r>
            <a:endParaRPr b="1">
              <a:latin typeface="Trebuchet MS"/>
              <a:ea typeface="Trebuchet MS"/>
              <a:cs typeface="Trebuchet MS"/>
              <a:sym typeface="Trebuchet M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59"/>
          <p:cNvSpPr txBox="1"/>
          <p:nvPr/>
        </p:nvSpPr>
        <p:spPr>
          <a:xfrm>
            <a:off x="628650" y="176700"/>
            <a:ext cx="71553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lang="en" sz="2700">
                <a:latin typeface="Trebuchet MS"/>
                <a:ea typeface="Trebuchet MS"/>
                <a:cs typeface="Trebuchet MS"/>
                <a:sym typeface="Trebuchet MS"/>
              </a:rPr>
              <a:t>Conclusions</a:t>
            </a:r>
            <a:endParaRPr sz="2700">
              <a:latin typeface="Trebuchet MS"/>
              <a:ea typeface="Trebuchet MS"/>
              <a:cs typeface="Trebuchet MS"/>
              <a:sym typeface="Trebuchet MS"/>
            </a:endParaRPr>
          </a:p>
        </p:txBody>
      </p:sp>
      <p:sp>
        <p:nvSpPr>
          <p:cNvPr id="519" name="Google Shape;519;p59"/>
          <p:cNvSpPr txBox="1"/>
          <p:nvPr/>
        </p:nvSpPr>
        <p:spPr>
          <a:xfrm>
            <a:off x="755325" y="1066425"/>
            <a:ext cx="7597200" cy="29862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50000"/>
              </a:lnSpc>
              <a:spcBef>
                <a:spcPts val="0"/>
              </a:spcBef>
              <a:spcAft>
                <a:spcPts val="0"/>
              </a:spcAft>
              <a:buSzPts val="1200"/>
              <a:buFont typeface="Trebuchet MS"/>
              <a:buAutoNum type="arabicPeriod"/>
            </a:pPr>
            <a:r>
              <a:rPr lang="en">
                <a:latin typeface="Trebuchet MS"/>
                <a:ea typeface="Trebuchet MS"/>
                <a:cs typeface="Trebuchet MS"/>
                <a:sym typeface="Trebuchet MS"/>
              </a:rPr>
              <a:t>In medical domain, obtaining labelled dataset requires expert annotation,thus costly.</a:t>
            </a:r>
            <a:endParaRPr>
              <a:latin typeface="Trebuchet MS"/>
              <a:ea typeface="Trebuchet MS"/>
              <a:cs typeface="Trebuchet MS"/>
              <a:sym typeface="Trebuchet MS"/>
            </a:endParaRPr>
          </a:p>
          <a:p>
            <a:pPr indent="-304800" lvl="0" marL="457200" marR="0" rtl="0" algn="l">
              <a:lnSpc>
                <a:spcPct val="150000"/>
              </a:lnSpc>
              <a:spcBef>
                <a:spcPts val="0"/>
              </a:spcBef>
              <a:spcAft>
                <a:spcPts val="0"/>
              </a:spcAft>
              <a:buSzPts val="1200"/>
              <a:buFont typeface="Trebuchet MS"/>
              <a:buAutoNum type="arabicPeriod"/>
            </a:pPr>
            <a:r>
              <a:rPr lang="en">
                <a:latin typeface="Trebuchet MS"/>
                <a:ea typeface="Trebuchet MS"/>
                <a:cs typeface="Trebuchet MS"/>
                <a:sym typeface="Trebuchet MS"/>
              </a:rPr>
              <a:t>Self-supervised pretrained ViTs achieves promising results as CNNs which were trained from </a:t>
            </a:r>
            <a:r>
              <a:rPr lang="en">
                <a:latin typeface="Trebuchet MS"/>
                <a:ea typeface="Trebuchet MS"/>
                <a:cs typeface="Trebuchet MS"/>
                <a:sym typeface="Trebuchet MS"/>
              </a:rPr>
              <a:t>scratch with large datasets</a:t>
            </a:r>
            <a:r>
              <a:rPr lang="en">
                <a:latin typeface="Trebuchet MS"/>
                <a:ea typeface="Trebuchet MS"/>
                <a:cs typeface="Trebuchet MS"/>
                <a:sym typeface="Trebuchet MS"/>
              </a:rPr>
              <a:t>.</a:t>
            </a:r>
            <a:endParaRPr>
              <a:latin typeface="Trebuchet MS"/>
              <a:ea typeface="Trebuchet MS"/>
              <a:cs typeface="Trebuchet MS"/>
              <a:sym typeface="Trebuchet MS"/>
            </a:endParaRPr>
          </a:p>
          <a:p>
            <a:pPr indent="-304800" lvl="0" marL="457200" marR="0" rtl="0" algn="l">
              <a:lnSpc>
                <a:spcPct val="150000"/>
              </a:lnSpc>
              <a:spcBef>
                <a:spcPts val="0"/>
              </a:spcBef>
              <a:spcAft>
                <a:spcPts val="0"/>
              </a:spcAft>
              <a:buSzPts val="1200"/>
              <a:buFont typeface="Trebuchet MS"/>
              <a:buAutoNum type="arabicPeriod"/>
            </a:pPr>
            <a:r>
              <a:rPr lang="en">
                <a:latin typeface="Trebuchet MS"/>
                <a:ea typeface="Trebuchet MS"/>
                <a:cs typeface="Trebuchet MS"/>
                <a:sym typeface="Trebuchet MS"/>
              </a:rPr>
              <a:t>When the data is scarce, self-supervised ViTs outperforms newly trained and pretrained models.</a:t>
            </a:r>
            <a:endParaRPr>
              <a:latin typeface="Trebuchet MS"/>
              <a:ea typeface="Trebuchet MS"/>
              <a:cs typeface="Trebuchet MS"/>
              <a:sym typeface="Trebuchet MS"/>
            </a:endParaRPr>
          </a:p>
          <a:p>
            <a:pPr indent="-304800" lvl="0" marL="457200" marR="0" rtl="0" algn="l">
              <a:lnSpc>
                <a:spcPct val="150000"/>
              </a:lnSpc>
              <a:spcBef>
                <a:spcPts val="0"/>
              </a:spcBef>
              <a:spcAft>
                <a:spcPts val="0"/>
              </a:spcAft>
              <a:buSzPts val="1200"/>
              <a:buFont typeface="Trebuchet MS"/>
              <a:buAutoNum type="arabicPeriod"/>
            </a:pPr>
            <a:r>
              <a:rPr lang="en">
                <a:latin typeface="Trebuchet MS"/>
                <a:ea typeface="Trebuchet MS"/>
                <a:cs typeface="Trebuchet MS"/>
                <a:sym typeface="Trebuchet MS"/>
              </a:rPr>
              <a:t>Self-supervised learning leads to better contextual representations than supervised learning.</a:t>
            </a:r>
            <a:endParaRPr>
              <a:latin typeface="Trebuchet MS"/>
              <a:ea typeface="Trebuchet MS"/>
              <a:cs typeface="Trebuchet MS"/>
              <a:sym typeface="Trebuchet MS"/>
            </a:endParaRPr>
          </a:p>
          <a:p>
            <a:pPr indent="-304800" lvl="0" marL="457200" marR="0" rtl="0" algn="l">
              <a:lnSpc>
                <a:spcPct val="150000"/>
              </a:lnSpc>
              <a:spcBef>
                <a:spcPts val="0"/>
              </a:spcBef>
              <a:spcAft>
                <a:spcPts val="0"/>
              </a:spcAft>
              <a:buSzPts val="1200"/>
              <a:buFont typeface="Trebuchet MS"/>
              <a:buAutoNum type="arabicPeriod"/>
            </a:pPr>
            <a:r>
              <a:rPr lang="en">
                <a:latin typeface="Trebuchet MS"/>
                <a:ea typeface="Trebuchet MS"/>
                <a:cs typeface="Trebuchet MS"/>
                <a:sym typeface="Trebuchet MS"/>
              </a:rPr>
              <a:t>Transfer learning to medical domain also works well (no need to have large pretrained models in medical domain).</a:t>
            </a:r>
            <a:endParaRPr>
              <a:latin typeface="EB Garamond"/>
              <a:ea typeface="EB Garamond"/>
              <a:cs typeface="EB Garamond"/>
              <a:sym typeface="EB Garamon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0"/>
          <p:cNvSpPr txBox="1"/>
          <p:nvPr>
            <p:ph idx="4294967295" type="title"/>
          </p:nvPr>
        </p:nvSpPr>
        <p:spPr>
          <a:xfrm>
            <a:off x="311700" y="2169900"/>
            <a:ext cx="8520600" cy="80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Trebuchet MS"/>
                <a:ea typeface="Trebuchet MS"/>
                <a:cs typeface="Trebuchet MS"/>
                <a:sym typeface="Trebuchet MS"/>
              </a:rPr>
              <a:t>Thanks for your attention</a:t>
            </a:r>
            <a:endParaRPr b="1" sz="3600">
              <a:latin typeface="Trebuchet MS"/>
              <a:ea typeface="Trebuchet MS"/>
              <a:cs typeface="Trebuchet MS"/>
              <a:sym typeface="Trebuchet M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61"/>
          <p:cNvSpPr txBox="1"/>
          <p:nvPr/>
        </p:nvSpPr>
        <p:spPr>
          <a:xfrm>
            <a:off x="628650" y="1040600"/>
            <a:ext cx="6555300" cy="7233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Clr>
                <a:schemeClr val="dk1"/>
              </a:buClr>
              <a:buSzPts val="1200"/>
              <a:buFont typeface="Trebuchet MS"/>
              <a:buChar char="●"/>
            </a:pPr>
            <a:r>
              <a:rPr lang="en">
                <a:solidFill>
                  <a:schemeClr val="dk1"/>
                </a:solidFill>
                <a:latin typeface="Trebuchet MS"/>
                <a:ea typeface="Trebuchet MS"/>
                <a:cs typeface="Trebuchet MS"/>
                <a:sym typeface="Trebuchet MS"/>
              </a:rPr>
              <a:t>Limitation: </a:t>
            </a:r>
            <a:r>
              <a:rPr b="1" lang="en">
                <a:solidFill>
                  <a:schemeClr val="dk1"/>
                </a:solidFill>
                <a:latin typeface="Trebuchet MS"/>
                <a:ea typeface="Trebuchet MS"/>
                <a:cs typeface="Trebuchet MS"/>
                <a:sym typeface="Trebuchet MS"/>
              </a:rPr>
              <a:t>An equivalent pretrained ViT model</a:t>
            </a:r>
            <a:r>
              <a:rPr lang="en">
                <a:solidFill>
                  <a:schemeClr val="dk1"/>
                </a:solidFill>
                <a:latin typeface="Trebuchet MS"/>
                <a:ea typeface="Trebuchet MS"/>
                <a:cs typeface="Trebuchet MS"/>
                <a:sym typeface="Trebuchet MS"/>
              </a:rPr>
              <a:t> could not be integrated. Similar models have </a:t>
            </a:r>
            <a:r>
              <a:rPr b="1" lang="en">
                <a:solidFill>
                  <a:schemeClr val="dk1"/>
                </a:solidFill>
                <a:latin typeface="Trebuchet MS"/>
                <a:ea typeface="Trebuchet MS"/>
                <a:cs typeface="Trebuchet MS"/>
                <a:sym typeface="Trebuchet MS"/>
              </a:rPr>
              <a:t>some bugs</a:t>
            </a:r>
            <a:r>
              <a:rPr lang="en">
                <a:solidFill>
                  <a:schemeClr val="dk1"/>
                </a:solidFill>
                <a:latin typeface="Trebuchet MS"/>
                <a:ea typeface="Trebuchet MS"/>
                <a:cs typeface="Trebuchet MS"/>
                <a:sym typeface="Trebuchet MS"/>
              </a:rPr>
              <a:t>[1] or </a:t>
            </a:r>
            <a:r>
              <a:rPr b="1" lang="en">
                <a:solidFill>
                  <a:schemeClr val="dk1"/>
                </a:solidFill>
                <a:latin typeface="Trebuchet MS"/>
                <a:ea typeface="Trebuchet MS"/>
                <a:cs typeface="Trebuchet MS"/>
                <a:sym typeface="Trebuchet MS"/>
              </a:rPr>
              <a:t>differences</a:t>
            </a:r>
            <a:r>
              <a:rPr lang="en">
                <a:solidFill>
                  <a:schemeClr val="dk1"/>
                </a:solidFill>
                <a:latin typeface="Trebuchet MS"/>
                <a:ea typeface="Trebuchet MS"/>
                <a:cs typeface="Trebuchet MS"/>
                <a:sym typeface="Trebuchet MS"/>
              </a:rPr>
              <a:t>[2].</a:t>
            </a:r>
            <a:endParaRPr/>
          </a:p>
        </p:txBody>
      </p:sp>
      <p:sp>
        <p:nvSpPr>
          <p:cNvPr id="530" name="Google Shape;530;p61"/>
          <p:cNvSpPr txBox="1"/>
          <p:nvPr/>
        </p:nvSpPr>
        <p:spPr>
          <a:xfrm>
            <a:off x="628650" y="176700"/>
            <a:ext cx="58026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lang="en" sz="2700">
                <a:latin typeface="Trebuchet MS"/>
                <a:ea typeface="Trebuchet MS"/>
                <a:cs typeface="Trebuchet MS"/>
                <a:sym typeface="Trebuchet MS"/>
              </a:rPr>
              <a:t>Limitations</a:t>
            </a:r>
            <a:endParaRPr sz="2700">
              <a:latin typeface="Trebuchet MS"/>
              <a:ea typeface="Trebuchet MS"/>
              <a:cs typeface="Trebuchet MS"/>
              <a:sym typeface="Trebuchet MS"/>
            </a:endParaRPr>
          </a:p>
        </p:txBody>
      </p:sp>
      <p:pic>
        <p:nvPicPr>
          <p:cNvPr id="531" name="Google Shape;531;p61"/>
          <p:cNvPicPr preferRelativeResize="0"/>
          <p:nvPr/>
        </p:nvPicPr>
        <p:blipFill>
          <a:blip r:embed="rId3">
            <a:alphaModFix/>
          </a:blip>
          <a:stretch>
            <a:fillRect/>
          </a:stretch>
        </p:blipFill>
        <p:spPr>
          <a:xfrm>
            <a:off x="6762075" y="2017925"/>
            <a:ext cx="1519100" cy="1519100"/>
          </a:xfrm>
          <a:prstGeom prst="rect">
            <a:avLst/>
          </a:prstGeom>
          <a:noFill/>
          <a:ln>
            <a:noFill/>
          </a:ln>
        </p:spPr>
      </p:pic>
      <p:sp>
        <p:nvSpPr>
          <p:cNvPr id="532" name="Google Shape;532;p61"/>
          <p:cNvSpPr txBox="1"/>
          <p:nvPr/>
        </p:nvSpPr>
        <p:spPr>
          <a:xfrm>
            <a:off x="0" y="4650900"/>
            <a:ext cx="6367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Trebuchet MS"/>
                <a:ea typeface="Trebuchet MS"/>
                <a:cs typeface="Trebuchet MS"/>
                <a:sym typeface="Trebuchet MS"/>
              </a:rPr>
              <a:t>[1] </a:t>
            </a:r>
            <a:r>
              <a:rPr lang="en" sz="900" u="sng">
                <a:solidFill>
                  <a:schemeClr val="hlink"/>
                </a:solidFill>
                <a:latin typeface="Trebuchet MS"/>
                <a:ea typeface="Trebuchet MS"/>
                <a:cs typeface="Trebuchet MS"/>
                <a:sym typeface="Trebuchet MS"/>
                <a:hlinkClick r:id="rId4"/>
              </a:rPr>
              <a:t>https://github.com/lukemelas/PyTorch-Pretrained-ViT/issues/16</a:t>
            </a:r>
            <a:endParaRPr sz="900">
              <a:latin typeface="Trebuchet MS"/>
              <a:ea typeface="Trebuchet MS"/>
              <a:cs typeface="Trebuchet MS"/>
              <a:sym typeface="Trebuchet MS"/>
            </a:endParaRPr>
          </a:p>
          <a:p>
            <a:pPr indent="0" lvl="0" marL="0" rtl="0" algn="l">
              <a:spcBef>
                <a:spcPts val="0"/>
              </a:spcBef>
              <a:spcAft>
                <a:spcPts val="0"/>
              </a:spcAft>
              <a:buNone/>
            </a:pPr>
            <a:r>
              <a:rPr lang="en" sz="900">
                <a:latin typeface="Trebuchet MS"/>
                <a:ea typeface="Trebuchet MS"/>
                <a:cs typeface="Trebuchet MS"/>
                <a:sym typeface="Trebuchet MS"/>
              </a:rPr>
              <a:t>[2] https://huggingface.co/docs/transformers/model_doc/vit</a:t>
            </a:r>
            <a:endParaRPr sz="900">
              <a:latin typeface="Trebuchet MS"/>
              <a:ea typeface="Trebuchet MS"/>
              <a:cs typeface="Trebuchet MS"/>
              <a:sym typeface="Trebuchet M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pic>
        <p:nvPicPr>
          <p:cNvPr id="537" name="Google Shape;537;p62"/>
          <p:cNvPicPr preferRelativeResize="0"/>
          <p:nvPr/>
        </p:nvPicPr>
        <p:blipFill>
          <a:blip r:embed="rId3">
            <a:alphaModFix/>
          </a:blip>
          <a:stretch>
            <a:fillRect/>
          </a:stretch>
        </p:blipFill>
        <p:spPr>
          <a:xfrm>
            <a:off x="5060150" y="1031600"/>
            <a:ext cx="2702160" cy="3175200"/>
          </a:xfrm>
          <a:prstGeom prst="rect">
            <a:avLst/>
          </a:prstGeom>
          <a:noFill/>
          <a:ln>
            <a:noFill/>
          </a:ln>
        </p:spPr>
      </p:pic>
      <p:pic>
        <p:nvPicPr>
          <p:cNvPr id="538" name="Google Shape;538;p62"/>
          <p:cNvPicPr preferRelativeResize="0"/>
          <p:nvPr/>
        </p:nvPicPr>
        <p:blipFill>
          <a:blip r:embed="rId4">
            <a:alphaModFix/>
          </a:blip>
          <a:stretch>
            <a:fillRect/>
          </a:stretch>
        </p:blipFill>
        <p:spPr>
          <a:xfrm>
            <a:off x="1481150" y="910150"/>
            <a:ext cx="2196450" cy="3740750"/>
          </a:xfrm>
          <a:prstGeom prst="rect">
            <a:avLst/>
          </a:prstGeom>
          <a:noFill/>
          <a:ln>
            <a:noFill/>
          </a:ln>
        </p:spPr>
      </p:pic>
      <p:sp>
        <p:nvSpPr>
          <p:cNvPr id="539" name="Google Shape;539;p62"/>
          <p:cNvSpPr txBox="1"/>
          <p:nvPr/>
        </p:nvSpPr>
        <p:spPr>
          <a:xfrm>
            <a:off x="1967850" y="4650900"/>
            <a:ext cx="5208300" cy="3387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1000">
                <a:solidFill>
                  <a:schemeClr val="dk1"/>
                </a:solidFill>
                <a:latin typeface="Trebuchet MS"/>
                <a:ea typeface="Trebuchet MS"/>
                <a:cs typeface="Trebuchet MS"/>
                <a:sym typeface="Trebuchet MS"/>
              </a:rPr>
              <a:t>Emerging Properties in Self-Supervised Vision Transformers </a:t>
            </a:r>
            <a:r>
              <a:rPr lang="en" sz="1000">
                <a:solidFill>
                  <a:schemeClr val="dk1"/>
                </a:solidFill>
                <a:latin typeface="Trebuchet MS"/>
                <a:ea typeface="Trebuchet MS"/>
                <a:cs typeface="Trebuchet MS"/>
                <a:sym typeface="Trebuchet MS"/>
              </a:rPr>
              <a:t>(Bojanowski et al, 2021)</a:t>
            </a:r>
            <a:endParaRPr baseline="30000" sz="1000">
              <a:solidFill>
                <a:schemeClr val="dk1"/>
              </a:solidFill>
              <a:latin typeface="Trebuchet MS"/>
              <a:ea typeface="Trebuchet MS"/>
              <a:cs typeface="Trebuchet MS"/>
              <a:sym typeface="Trebuchet MS"/>
            </a:endParaRPr>
          </a:p>
        </p:txBody>
      </p:sp>
      <p:sp>
        <p:nvSpPr>
          <p:cNvPr id="540" name="Google Shape;540;p62"/>
          <p:cNvSpPr txBox="1"/>
          <p:nvPr/>
        </p:nvSpPr>
        <p:spPr>
          <a:xfrm>
            <a:off x="628650" y="176700"/>
            <a:ext cx="48381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b="1" lang="en" sz="2700">
                <a:latin typeface="Trebuchet MS"/>
                <a:ea typeface="Trebuchet MS"/>
                <a:cs typeface="Trebuchet MS"/>
                <a:sym typeface="Trebuchet MS"/>
              </a:rPr>
              <a:t>Why DINO?</a:t>
            </a:r>
            <a:endParaRPr b="1" sz="2700">
              <a:latin typeface="Trebuchet MS"/>
              <a:ea typeface="Trebuchet MS"/>
              <a:cs typeface="Trebuchet MS"/>
              <a:sym typeface="Trebuchet M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7" name="Shape 147"/>
        <p:cNvGrpSpPr/>
        <p:nvPr/>
      </p:nvGrpSpPr>
      <p:grpSpPr>
        <a:xfrm>
          <a:off x="0" y="0"/>
          <a:ext cx="0" cy="0"/>
          <a:chOff x="0" y="0"/>
          <a:chExt cx="0" cy="0"/>
        </a:xfrm>
      </p:grpSpPr>
      <p:sp>
        <p:nvSpPr>
          <p:cNvPr id="148" name="Google Shape;148;p31"/>
          <p:cNvSpPr txBox="1"/>
          <p:nvPr/>
        </p:nvSpPr>
        <p:spPr>
          <a:xfrm>
            <a:off x="628650" y="176700"/>
            <a:ext cx="6285000" cy="994200"/>
          </a:xfrm>
          <a:prstGeom prst="rect">
            <a:avLst/>
          </a:prstGeom>
          <a:noFill/>
          <a:ln>
            <a:noFill/>
          </a:ln>
        </p:spPr>
        <p:txBody>
          <a:bodyPr anchorCtr="0" anchor="ctr" bIns="34275" lIns="68575" spcFirstLastPara="1" rIns="68575" wrap="square" tIns="34275">
            <a:normAutofit/>
          </a:bodyPr>
          <a:lstStyle/>
          <a:p>
            <a:pPr indent="0" lvl="0" marL="0" rtl="0" algn="l">
              <a:lnSpc>
                <a:spcPct val="150000"/>
              </a:lnSpc>
              <a:spcBef>
                <a:spcPts val="0"/>
              </a:spcBef>
              <a:spcAft>
                <a:spcPts val="0"/>
              </a:spcAft>
              <a:buClr>
                <a:schemeClr val="dk1"/>
              </a:buClr>
              <a:buSzPts val="1100"/>
              <a:buFont typeface="Arial"/>
              <a:buNone/>
            </a:pPr>
            <a:r>
              <a:rPr b="1" lang="en" sz="2700">
                <a:solidFill>
                  <a:schemeClr val="dk1"/>
                </a:solidFill>
                <a:latin typeface="Trebuchet MS"/>
                <a:ea typeface="Trebuchet MS"/>
                <a:cs typeface="Trebuchet MS"/>
                <a:sym typeface="Trebuchet MS"/>
              </a:rPr>
              <a:t>Supervised Learning</a:t>
            </a:r>
            <a:endParaRPr b="1" sz="2700">
              <a:latin typeface="Trebuchet MS"/>
              <a:ea typeface="Trebuchet MS"/>
              <a:cs typeface="Trebuchet MS"/>
              <a:sym typeface="Trebuchet MS"/>
            </a:endParaRPr>
          </a:p>
        </p:txBody>
      </p:sp>
      <p:sp>
        <p:nvSpPr>
          <p:cNvPr id="149" name="Google Shape;149;p31"/>
          <p:cNvSpPr txBox="1"/>
          <p:nvPr/>
        </p:nvSpPr>
        <p:spPr>
          <a:xfrm>
            <a:off x="381450" y="1170900"/>
            <a:ext cx="7576200" cy="10467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Clr>
                <a:schemeClr val="dk1"/>
              </a:buClr>
              <a:buSzPts val="1200"/>
              <a:buFont typeface="Trebuchet MS"/>
              <a:buChar char="●"/>
            </a:pPr>
            <a:r>
              <a:rPr lang="en">
                <a:solidFill>
                  <a:schemeClr val="dk1"/>
                </a:solidFill>
                <a:latin typeface="Trebuchet MS"/>
                <a:ea typeface="Trebuchet MS"/>
                <a:cs typeface="Trebuchet MS"/>
                <a:sym typeface="Trebuchet MS"/>
              </a:rPr>
              <a:t>The main aim is to predict labels(y) by using input dataset(x)</a:t>
            </a:r>
            <a:endParaRPr>
              <a:solidFill>
                <a:schemeClr val="dk1"/>
              </a:solidFill>
              <a:latin typeface="Trebuchet MS"/>
              <a:ea typeface="Trebuchet MS"/>
              <a:cs typeface="Trebuchet MS"/>
              <a:sym typeface="Trebuchet MS"/>
            </a:endParaRPr>
          </a:p>
          <a:p>
            <a:pPr indent="-304800" lvl="0" marL="457200" rtl="0" algn="l">
              <a:lnSpc>
                <a:spcPct val="150000"/>
              </a:lnSpc>
              <a:spcBef>
                <a:spcPts val="0"/>
              </a:spcBef>
              <a:spcAft>
                <a:spcPts val="0"/>
              </a:spcAft>
              <a:buClr>
                <a:schemeClr val="dk1"/>
              </a:buClr>
              <a:buSzPts val="1200"/>
              <a:buFont typeface="Trebuchet MS"/>
              <a:buChar char="●"/>
            </a:pPr>
            <a:r>
              <a:rPr lang="en">
                <a:solidFill>
                  <a:schemeClr val="dk1"/>
                </a:solidFill>
                <a:latin typeface="Trebuchet MS"/>
                <a:ea typeface="Trebuchet MS"/>
                <a:cs typeface="Trebuchet MS"/>
                <a:sym typeface="Trebuchet MS"/>
              </a:rPr>
              <a:t>Creating a model mapping input x to target y</a:t>
            </a:r>
            <a:endParaRPr>
              <a:solidFill>
                <a:schemeClr val="dk1"/>
              </a:solidFill>
              <a:latin typeface="Trebuchet MS"/>
              <a:ea typeface="Trebuchet MS"/>
              <a:cs typeface="Trebuchet MS"/>
              <a:sym typeface="Trebuchet MS"/>
            </a:endParaRPr>
          </a:p>
          <a:p>
            <a:pPr indent="-304800" lvl="0" marL="457200" rtl="0" algn="l">
              <a:lnSpc>
                <a:spcPct val="150000"/>
              </a:lnSpc>
              <a:spcBef>
                <a:spcPts val="0"/>
              </a:spcBef>
              <a:spcAft>
                <a:spcPts val="0"/>
              </a:spcAft>
              <a:buClr>
                <a:schemeClr val="dk1"/>
              </a:buClr>
              <a:buSzPts val="1200"/>
              <a:buFont typeface="Trebuchet MS"/>
              <a:buChar char="●"/>
            </a:pPr>
            <a:r>
              <a:rPr lang="en">
                <a:solidFill>
                  <a:schemeClr val="dk1"/>
                </a:solidFill>
                <a:latin typeface="Trebuchet MS"/>
                <a:ea typeface="Trebuchet MS"/>
                <a:cs typeface="Trebuchet MS"/>
                <a:sym typeface="Trebuchet MS"/>
              </a:rPr>
              <a:t>Deep learning can </a:t>
            </a:r>
            <a:r>
              <a:rPr b="1" lang="en">
                <a:solidFill>
                  <a:schemeClr val="dk1"/>
                </a:solidFill>
                <a:latin typeface="Trebuchet MS"/>
                <a:ea typeface="Trebuchet MS"/>
                <a:cs typeface="Trebuchet MS"/>
                <a:sym typeface="Trebuchet MS"/>
              </a:rPr>
              <a:t>match or exceeded</a:t>
            </a:r>
            <a:r>
              <a:rPr lang="en">
                <a:solidFill>
                  <a:schemeClr val="dk1"/>
                </a:solidFill>
                <a:latin typeface="Trebuchet MS"/>
                <a:ea typeface="Trebuchet MS"/>
                <a:cs typeface="Trebuchet MS"/>
                <a:sym typeface="Trebuchet MS"/>
              </a:rPr>
              <a:t> human-level performance</a:t>
            </a:r>
            <a:endParaRPr>
              <a:solidFill>
                <a:schemeClr val="dk1"/>
              </a:solidFill>
              <a:latin typeface="Trebuchet MS"/>
              <a:ea typeface="Trebuchet MS"/>
              <a:cs typeface="Trebuchet MS"/>
              <a:sym typeface="Trebuchet MS"/>
            </a:endParaRPr>
          </a:p>
        </p:txBody>
      </p:sp>
      <p:sp>
        <p:nvSpPr>
          <p:cNvPr id="150" name="Google Shape;150;p31"/>
          <p:cNvSpPr txBox="1"/>
          <p:nvPr/>
        </p:nvSpPr>
        <p:spPr>
          <a:xfrm>
            <a:off x="752350" y="2885025"/>
            <a:ext cx="22668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latin typeface="Trebuchet MS"/>
                <a:ea typeface="Trebuchet MS"/>
                <a:cs typeface="Trebuchet MS"/>
                <a:sym typeface="Trebuchet MS"/>
              </a:rPr>
              <a:t>Needs Quality </a:t>
            </a:r>
            <a:endParaRPr sz="2000">
              <a:latin typeface="Trebuchet MS"/>
              <a:ea typeface="Trebuchet MS"/>
              <a:cs typeface="Trebuchet MS"/>
              <a:sym typeface="Trebuchet MS"/>
            </a:endParaRPr>
          </a:p>
          <a:p>
            <a:pPr indent="0" lvl="0" marL="0" rtl="0" algn="ctr">
              <a:spcBef>
                <a:spcPts val="0"/>
              </a:spcBef>
              <a:spcAft>
                <a:spcPts val="0"/>
              </a:spcAft>
              <a:buNone/>
            </a:pPr>
            <a:r>
              <a:rPr lang="en" sz="2000">
                <a:latin typeface="Trebuchet MS"/>
                <a:ea typeface="Trebuchet MS"/>
                <a:cs typeface="Trebuchet MS"/>
                <a:sym typeface="Trebuchet MS"/>
              </a:rPr>
              <a:t>and Controlled Dataset</a:t>
            </a:r>
            <a:r>
              <a:rPr lang="en" sz="2000">
                <a:solidFill>
                  <a:schemeClr val="dk1"/>
                </a:solidFill>
                <a:latin typeface="Trebuchet MS"/>
                <a:ea typeface="Trebuchet MS"/>
                <a:cs typeface="Trebuchet MS"/>
                <a:sym typeface="Trebuchet MS"/>
              </a:rPr>
              <a:t>!!!</a:t>
            </a:r>
            <a:endParaRPr sz="2000">
              <a:latin typeface="Trebuchet MS"/>
              <a:ea typeface="Trebuchet MS"/>
              <a:cs typeface="Trebuchet MS"/>
              <a:sym typeface="Trebuchet MS"/>
            </a:endParaRPr>
          </a:p>
        </p:txBody>
      </p:sp>
      <p:pic>
        <p:nvPicPr>
          <p:cNvPr id="151" name="Google Shape;151;p31"/>
          <p:cNvPicPr preferRelativeResize="0"/>
          <p:nvPr/>
        </p:nvPicPr>
        <p:blipFill>
          <a:blip r:embed="rId3">
            <a:alphaModFix/>
          </a:blip>
          <a:stretch>
            <a:fillRect/>
          </a:stretch>
        </p:blipFill>
        <p:spPr>
          <a:xfrm>
            <a:off x="4133725" y="2475436"/>
            <a:ext cx="4315069" cy="1927398"/>
          </a:xfrm>
          <a:prstGeom prst="rect">
            <a:avLst/>
          </a:prstGeom>
          <a:noFill/>
          <a:ln>
            <a:noFill/>
          </a:ln>
        </p:spPr>
      </p:pic>
      <p:sp>
        <p:nvSpPr>
          <p:cNvPr id="152" name="Google Shape;152;p31"/>
          <p:cNvSpPr/>
          <p:nvPr/>
        </p:nvSpPr>
        <p:spPr>
          <a:xfrm>
            <a:off x="5813612" y="4197347"/>
            <a:ext cx="348300" cy="184500"/>
          </a:xfrm>
          <a:prstGeom prst="roundRect">
            <a:avLst>
              <a:gd fmla="val 16667" name="adj"/>
            </a:avLst>
          </a:prstGeom>
          <a:noFill/>
          <a:ln cap="flat" cmpd="sng" w="19050">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1"/>
          <p:cNvSpPr/>
          <p:nvPr/>
        </p:nvSpPr>
        <p:spPr>
          <a:xfrm>
            <a:off x="7257050" y="4197347"/>
            <a:ext cx="348300" cy="184500"/>
          </a:xfrm>
          <a:prstGeom prst="roundRect">
            <a:avLst>
              <a:gd fmla="val 16667" name="adj"/>
            </a:avLst>
          </a:prstGeom>
          <a:noFill/>
          <a:ln cap="flat" cmpd="sng" w="19050">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1"/>
          <p:cNvSpPr/>
          <p:nvPr/>
        </p:nvSpPr>
        <p:spPr>
          <a:xfrm>
            <a:off x="3081063" y="3296175"/>
            <a:ext cx="819300" cy="2859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1"/>
          <p:cNvSpPr txBox="1"/>
          <p:nvPr/>
        </p:nvSpPr>
        <p:spPr>
          <a:xfrm>
            <a:off x="0" y="4835700"/>
            <a:ext cx="8898300" cy="292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700">
                <a:solidFill>
                  <a:schemeClr val="dk1"/>
                </a:solidFill>
                <a:latin typeface="Trebuchet MS"/>
                <a:ea typeface="Trebuchet MS"/>
                <a:cs typeface="Trebuchet MS"/>
                <a:sym typeface="Trebuchet MS"/>
              </a:rPr>
              <a:t>Table Credit: Q. Quanto, “Datasets over algorithms,” Space Machine, 31-Mar-2016. [Online]. Available: http://www.spacemachine.net/views/2016/3/datasets-over-algorithms. [Accessed: 23-Jan-2023]. </a:t>
            </a:r>
            <a:endParaRPr sz="700">
              <a:solidFill>
                <a:schemeClr val="dk1"/>
              </a:solidFill>
              <a:latin typeface="Trebuchet MS"/>
              <a:ea typeface="Trebuchet MS"/>
              <a:cs typeface="Trebuchet MS"/>
              <a:sym typeface="Trebuchet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200"/>
                                        <p:tgtEl>
                                          <p:spTgt spid="1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200"/>
                                        <p:tgtEl>
                                          <p:spTgt spid="151"/>
                                        </p:tgtEl>
                                      </p:cBhvr>
                                    </p:animEffect>
                                  </p:childTnLst>
                                </p:cTn>
                              </p:par>
                              <p:par>
                                <p:cTn fill="hold" nodeType="with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200"/>
                                        <p:tgtEl>
                                          <p:spTgt spid="1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200"/>
                                        <p:tgtEl>
                                          <p:spTgt spid="153"/>
                                        </p:tgtEl>
                                      </p:cBhvr>
                                    </p:animEffect>
                                  </p:childTnLst>
                                </p:cTn>
                              </p:par>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200"/>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2"/>
          <p:cNvSpPr txBox="1"/>
          <p:nvPr/>
        </p:nvSpPr>
        <p:spPr>
          <a:xfrm>
            <a:off x="628650" y="176700"/>
            <a:ext cx="48381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b="1" lang="en" sz="2700">
                <a:latin typeface="Trebuchet MS"/>
                <a:ea typeface="Trebuchet MS"/>
                <a:cs typeface="Trebuchet MS"/>
                <a:sym typeface="Trebuchet MS"/>
              </a:rPr>
              <a:t>Related Work</a:t>
            </a:r>
            <a:endParaRPr b="1" sz="2700">
              <a:latin typeface="Trebuchet MS"/>
              <a:ea typeface="Trebuchet MS"/>
              <a:cs typeface="Trebuchet MS"/>
              <a:sym typeface="Trebuchet MS"/>
            </a:endParaRPr>
          </a:p>
        </p:txBody>
      </p:sp>
      <p:sp>
        <p:nvSpPr>
          <p:cNvPr id="161" name="Google Shape;161;p32"/>
          <p:cNvSpPr txBox="1"/>
          <p:nvPr/>
        </p:nvSpPr>
        <p:spPr>
          <a:xfrm>
            <a:off x="381450" y="1170900"/>
            <a:ext cx="5085300" cy="2662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solidFill>
                  <a:schemeClr val="dk1"/>
                </a:solidFill>
                <a:latin typeface="Trebuchet MS"/>
                <a:ea typeface="Trebuchet MS"/>
                <a:cs typeface="Trebuchet MS"/>
                <a:sym typeface="Trebuchet MS"/>
              </a:rPr>
              <a:t>RESNET</a:t>
            </a:r>
            <a:endParaRPr b="1">
              <a:solidFill>
                <a:schemeClr val="dk1"/>
              </a:solidFill>
              <a:latin typeface="Trebuchet MS"/>
              <a:ea typeface="Trebuchet MS"/>
              <a:cs typeface="Trebuchet MS"/>
              <a:sym typeface="Trebuchet MS"/>
            </a:endParaRPr>
          </a:p>
          <a:p>
            <a:pPr indent="-304800" lvl="0" marL="457200" rtl="0" algn="l">
              <a:lnSpc>
                <a:spcPct val="150000"/>
              </a:lnSpc>
              <a:spcBef>
                <a:spcPts val="0"/>
              </a:spcBef>
              <a:spcAft>
                <a:spcPts val="0"/>
              </a:spcAft>
              <a:buClr>
                <a:schemeClr val="dk1"/>
              </a:buClr>
              <a:buSzPts val="1200"/>
              <a:buFont typeface="Trebuchet MS"/>
              <a:buChar char="●"/>
            </a:pPr>
            <a:r>
              <a:rPr lang="en">
                <a:solidFill>
                  <a:schemeClr val="dk1"/>
                </a:solidFill>
                <a:latin typeface="Trebuchet MS"/>
                <a:ea typeface="Trebuchet MS"/>
                <a:cs typeface="Trebuchet MS"/>
                <a:sym typeface="Trebuchet MS"/>
              </a:rPr>
              <a:t>One of </a:t>
            </a:r>
            <a:r>
              <a:rPr b="1" lang="en">
                <a:solidFill>
                  <a:schemeClr val="dk1"/>
                </a:solidFill>
                <a:latin typeface="Trebuchet MS"/>
                <a:ea typeface="Trebuchet MS"/>
                <a:cs typeface="Trebuchet MS"/>
                <a:sym typeface="Trebuchet MS"/>
              </a:rPr>
              <a:t>the most influential</a:t>
            </a:r>
            <a:r>
              <a:rPr lang="en">
                <a:solidFill>
                  <a:schemeClr val="dk1"/>
                </a:solidFill>
                <a:latin typeface="Trebuchet MS"/>
                <a:ea typeface="Trebuchet MS"/>
                <a:cs typeface="Trebuchet MS"/>
                <a:sym typeface="Trebuchet MS"/>
              </a:rPr>
              <a:t> CNN architectures</a:t>
            </a:r>
            <a:endParaRPr>
              <a:solidFill>
                <a:schemeClr val="dk1"/>
              </a:solidFill>
              <a:latin typeface="Trebuchet MS"/>
              <a:ea typeface="Trebuchet MS"/>
              <a:cs typeface="Trebuchet MS"/>
              <a:sym typeface="Trebuchet MS"/>
            </a:endParaRPr>
          </a:p>
          <a:p>
            <a:pPr indent="-304800" lvl="0" marL="457200" rtl="0" algn="l">
              <a:lnSpc>
                <a:spcPct val="150000"/>
              </a:lnSpc>
              <a:spcBef>
                <a:spcPts val="0"/>
              </a:spcBef>
              <a:spcAft>
                <a:spcPts val="0"/>
              </a:spcAft>
              <a:buClr>
                <a:schemeClr val="dk1"/>
              </a:buClr>
              <a:buSzPts val="1200"/>
              <a:buFont typeface="Trebuchet MS"/>
              <a:buChar char="●"/>
            </a:pPr>
            <a:r>
              <a:rPr lang="en">
                <a:solidFill>
                  <a:schemeClr val="dk1"/>
                </a:solidFill>
                <a:latin typeface="Trebuchet MS"/>
                <a:ea typeface="Trebuchet MS"/>
                <a:cs typeface="Trebuchet MS"/>
                <a:sym typeface="Trebuchet MS"/>
              </a:rPr>
              <a:t>Head-to-head versus ViT’s with SotA modifications</a:t>
            </a:r>
            <a:r>
              <a:rPr baseline="30000" lang="en">
                <a:solidFill>
                  <a:schemeClr val="dk1"/>
                </a:solidFill>
                <a:latin typeface="Trebuchet MS"/>
                <a:ea typeface="Trebuchet MS"/>
                <a:cs typeface="Trebuchet MS"/>
                <a:sym typeface="Trebuchet MS"/>
              </a:rPr>
              <a:t>1</a:t>
            </a:r>
            <a:endParaRPr b="1">
              <a:solidFill>
                <a:schemeClr val="dk1"/>
              </a:solidFill>
              <a:latin typeface="Trebuchet MS"/>
              <a:ea typeface="Trebuchet MS"/>
              <a:cs typeface="Trebuchet MS"/>
              <a:sym typeface="Trebuchet MS"/>
            </a:endParaRPr>
          </a:p>
          <a:p>
            <a:pPr indent="0" lvl="0" marL="0" rtl="0" algn="l">
              <a:lnSpc>
                <a:spcPct val="150000"/>
              </a:lnSpc>
              <a:spcBef>
                <a:spcPts val="0"/>
              </a:spcBef>
              <a:spcAft>
                <a:spcPts val="0"/>
              </a:spcAft>
              <a:buNone/>
            </a:pPr>
            <a:r>
              <a:t/>
            </a:r>
            <a:endParaRPr b="1">
              <a:solidFill>
                <a:schemeClr val="dk1"/>
              </a:solidFill>
              <a:latin typeface="Trebuchet MS"/>
              <a:ea typeface="Trebuchet MS"/>
              <a:cs typeface="Trebuchet MS"/>
              <a:sym typeface="Trebuchet MS"/>
            </a:endParaRPr>
          </a:p>
          <a:p>
            <a:pPr indent="0" lvl="0" marL="0" rtl="0" algn="l">
              <a:lnSpc>
                <a:spcPct val="150000"/>
              </a:lnSpc>
              <a:spcBef>
                <a:spcPts val="0"/>
              </a:spcBef>
              <a:spcAft>
                <a:spcPts val="0"/>
              </a:spcAft>
              <a:buNone/>
            </a:pPr>
            <a:r>
              <a:rPr b="1" lang="en">
                <a:solidFill>
                  <a:schemeClr val="dk1"/>
                </a:solidFill>
                <a:latin typeface="Trebuchet MS"/>
                <a:ea typeface="Trebuchet MS"/>
                <a:cs typeface="Trebuchet MS"/>
                <a:sym typeface="Trebuchet MS"/>
              </a:rPr>
              <a:t>Vision Transformer (ViT)</a:t>
            </a:r>
            <a:endParaRPr b="1">
              <a:solidFill>
                <a:schemeClr val="dk1"/>
              </a:solidFill>
              <a:latin typeface="Trebuchet MS"/>
              <a:ea typeface="Trebuchet MS"/>
              <a:cs typeface="Trebuchet MS"/>
              <a:sym typeface="Trebuchet MS"/>
            </a:endParaRPr>
          </a:p>
          <a:p>
            <a:pPr indent="-304800" lvl="0" marL="457200" rtl="0" algn="l">
              <a:lnSpc>
                <a:spcPct val="150000"/>
              </a:lnSpc>
              <a:spcBef>
                <a:spcPts val="0"/>
              </a:spcBef>
              <a:spcAft>
                <a:spcPts val="0"/>
              </a:spcAft>
              <a:buClr>
                <a:schemeClr val="dk1"/>
              </a:buClr>
              <a:buSzPts val="1200"/>
              <a:buFont typeface="Trebuchet MS"/>
              <a:buChar char="●"/>
            </a:pPr>
            <a:r>
              <a:rPr lang="en">
                <a:solidFill>
                  <a:schemeClr val="dk1"/>
                </a:solidFill>
                <a:latin typeface="Trebuchet MS"/>
                <a:ea typeface="Trebuchet MS"/>
                <a:cs typeface="Trebuchet MS"/>
                <a:sym typeface="Trebuchet MS"/>
              </a:rPr>
              <a:t>An image is worth 16x16 words!</a:t>
            </a:r>
            <a:endParaRPr>
              <a:solidFill>
                <a:schemeClr val="dk1"/>
              </a:solidFill>
              <a:latin typeface="Trebuchet MS"/>
              <a:ea typeface="Trebuchet MS"/>
              <a:cs typeface="Trebuchet MS"/>
              <a:sym typeface="Trebuchet MS"/>
            </a:endParaRPr>
          </a:p>
          <a:p>
            <a:pPr indent="-304800" lvl="0" marL="457200" rtl="0" algn="l">
              <a:lnSpc>
                <a:spcPct val="150000"/>
              </a:lnSpc>
              <a:spcBef>
                <a:spcPts val="0"/>
              </a:spcBef>
              <a:spcAft>
                <a:spcPts val="0"/>
              </a:spcAft>
              <a:buClr>
                <a:schemeClr val="dk1"/>
              </a:buClr>
              <a:buSzPts val="1200"/>
              <a:buFont typeface="Trebuchet MS"/>
              <a:buChar char="●"/>
            </a:pPr>
            <a:r>
              <a:rPr lang="en">
                <a:solidFill>
                  <a:schemeClr val="dk1"/>
                </a:solidFill>
                <a:latin typeface="Trebuchet MS"/>
                <a:ea typeface="Trebuchet MS"/>
                <a:cs typeface="Trebuchet MS"/>
                <a:sym typeface="Trebuchet MS"/>
              </a:rPr>
              <a:t>Less inductive bias but more global representations</a:t>
            </a:r>
            <a:endParaRPr>
              <a:solidFill>
                <a:schemeClr val="dk1"/>
              </a:solidFill>
              <a:latin typeface="Trebuchet MS"/>
              <a:ea typeface="Trebuchet MS"/>
              <a:cs typeface="Trebuchet MS"/>
              <a:sym typeface="Trebuchet MS"/>
            </a:endParaRPr>
          </a:p>
          <a:p>
            <a:pPr indent="-304800" lvl="0" marL="457200" rtl="0" algn="l">
              <a:lnSpc>
                <a:spcPct val="150000"/>
              </a:lnSpc>
              <a:spcBef>
                <a:spcPts val="0"/>
              </a:spcBef>
              <a:spcAft>
                <a:spcPts val="0"/>
              </a:spcAft>
              <a:buClr>
                <a:schemeClr val="dk1"/>
              </a:buClr>
              <a:buSzPts val="1200"/>
              <a:buFont typeface="Trebuchet MS"/>
              <a:buChar char="●"/>
            </a:pPr>
            <a:r>
              <a:rPr lang="en">
                <a:solidFill>
                  <a:schemeClr val="dk1"/>
                </a:solidFill>
                <a:latin typeface="Trebuchet MS"/>
                <a:ea typeface="Trebuchet MS"/>
                <a:cs typeface="Trebuchet MS"/>
                <a:sym typeface="Trebuchet MS"/>
              </a:rPr>
              <a:t>State-of-the-art results achieved with ViTs</a:t>
            </a:r>
            <a:endParaRPr baseline="-25000">
              <a:solidFill>
                <a:schemeClr val="dk1"/>
              </a:solidFill>
              <a:latin typeface="Trebuchet MS"/>
              <a:ea typeface="Trebuchet MS"/>
              <a:cs typeface="Trebuchet MS"/>
              <a:sym typeface="Trebuchet MS"/>
            </a:endParaRPr>
          </a:p>
        </p:txBody>
      </p:sp>
      <p:sp>
        <p:nvSpPr>
          <p:cNvPr id="162" name="Google Shape;162;p32"/>
          <p:cNvSpPr txBox="1"/>
          <p:nvPr/>
        </p:nvSpPr>
        <p:spPr>
          <a:xfrm>
            <a:off x="0" y="4835700"/>
            <a:ext cx="1254300" cy="292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700">
                <a:solidFill>
                  <a:schemeClr val="dk1"/>
                </a:solidFill>
                <a:latin typeface="Trebuchet MS"/>
                <a:ea typeface="Trebuchet MS"/>
                <a:cs typeface="Trebuchet MS"/>
                <a:sym typeface="Trebuchet MS"/>
              </a:rPr>
              <a:t>Source: Lecture notes</a:t>
            </a:r>
            <a:endParaRPr sz="700">
              <a:solidFill>
                <a:schemeClr val="dk1"/>
              </a:solidFill>
              <a:latin typeface="Trebuchet MS"/>
              <a:ea typeface="Trebuchet MS"/>
              <a:cs typeface="Trebuchet MS"/>
              <a:sym typeface="Trebuchet MS"/>
            </a:endParaRPr>
          </a:p>
        </p:txBody>
      </p:sp>
      <p:sp>
        <p:nvSpPr>
          <p:cNvPr id="163" name="Google Shape;163;p32"/>
          <p:cNvSpPr txBox="1"/>
          <p:nvPr/>
        </p:nvSpPr>
        <p:spPr>
          <a:xfrm>
            <a:off x="1731475" y="4835700"/>
            <a:ext cx="3261300" cy="323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900">
                <a:solidFill>
                  <a:schemeClr val="dk1"/>
                </a:solidFill>
                <a:latin typeface="Trebuchet MS"/>
                <a:ea typeface="Trebuchet MS"/>
                <a:cs typeface="Trebuchet MS"/>
                <a:sym typeface="Trebuchet MS"/>
              </a:rPr>
              <a:t>1  </a:t>
            </a:r>
            <a:r>
              <a:rPr lang="en" sz="900">
                <a:solidFill>
                  <a:schemeClr val="dk1"/>
                </a:solidFill>
                <a:latin typeface="Trebuchet MS"/>
                <a:ea typeface="Trebuchet MS"/>
                <a:cs typeface="Trebuchet MS"/>
                <a:sym typeface="Trebuchet MS"/>
              </a:rPr>
              <a:t>A ConvNet for the 2020s, Liu et al., 2022</a:t>
            </a:r>
            <a:endParaRPr sz="900">
              <a:solidFill>
                <a:schemeClr val="dk1"/>
              </a:solidFill>
              <a:latin typeface="Trebuchet MS"/>
              <a:ea typeface="Trebuchet MS"/>
              <a:cs typeface="Trebuchet MS"/>
              <a:sym typeface="Trebuchet MS"/>
            </a:endParaRPr>
          </a:p>
        </p:txBody>
      </p:sp>
      <p:grpSp>
        <p:nvGrpSpPr>
          <p:cNvPr id="164" name="Google Shape;164;p32"/>
          <p:cNvGrpSpPr/>
          <p:nvPr/>
        </p:nvGrpSpPr>
        <p:grpSpPr>
          <a:xfrm>
            <a:off x="5130256" y="1411113"/>
            <a:ext cx="4013734" cy="2321250"/>
            <a:chOff x="5128325" y="1550100"/>
            <a:chExt cx="3633325" cy="2144936"/>
          </a:xfrm>
        </p:grpSpPr>
        <p:pic>
          <p:nvPicPr>
            <p:cNvPr id="165" name="Google Shape;165;p32"/>
            <p:cNvPicPr preferRelativeResize="0"/>
            <p:nvPr/>
          </p:nvPicPr>
          <p:blipFill>
            <a:blip r:embed="rId3">
              <a:alphaModFix/>
            </a:blip>
            <a:stretch>
              <a:fillRect/>
            </a:stretch>
          </p:blipFill>
          <p:spPr>
            <a:xfrm>
              <a:off x="5128325" y="1550100"/>
              <a:ext cx="3633325" cy="1817950"/>
            </a:xfrm>
            <a:prstGeom prst="rect">
              <a:avLst/>
            </a:prstGeom>
            <a:noFill/>
            <a:ln>
              <a:noFill/>
            </a:ln>
          </p:spPr>
        </p:pic>
        <p:sp>
          <p:nvSpPr>
            <p:cNvPr id="166" name="Google Shape;166;p32"/>
            <p:cNvSpPr txBox="1"/>
            <p:nvPr/>
          </p:nvSpPr>
          <p:spPr>
            <a:xfrm>
              <a:off x="6125852" y="3368036"/>
              <a:ext cx="1638300" cy="32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1"/>
                  </a:solidFill>
                  <a:latin typeface="Trebuchet MS"/>
                  <a:ea typeface="Trebuchet MS"/>
                  <a:cs typeface="Trebuchet MS"/>
                  <a:sym typeface="Trebuchet MS"/>
                </a:rPr>
                <a:t>ViT Architecture</a:t>
              </a:r>
              <a:endParaRPr sz="1100">
                <a:latin typeface="EB Garamond"/>
                <a:ea typeface="EB Garamond"/>
                <a:cs typeface="EB Garamond"/>
                <a:sym typeface="EB Garamond"/>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3"/>
          <p:cNvSpPr txBox="1"/>
          <p:nvPr/>
        </p:nvSpPr>
        <p:spPr>
          <a:xfrm>
            <a:off x="628650" y="176700"/>
            <a:ext cx="48381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b="1" lang="en" sz="2700">
                <a:latin typeface="Trebuchet MS"/>
                <a:ea typeface="Trebuchet MS"/>
                <a:cs typeface="Trebuchet MS"/>
                <a:sym typeface="Trebuchet MS"/>
              </a:rPr>
              <a:t>Problem Definition</a:t>
            </a:r>
            <a:endParaRPr b="1" sz="2700">
              <a:latin typeface="Trebuchet MS"/>
              <a:ea typeface="Trebuchet MS"/>
              <a:cs typeface="Trebuchet MS"/>
              <a:sym typeface="Trebuchet MS"/>
            </a:endParaRPr>
          </a:p>
        </p:txBody>
      </p:sp>
      <p:sp>
        <p:nvSpPr>
          <p:cNvPr id="172" name="Google Shape;172;p33"/>
          <p:cNvSpPr txBox="1"/>
          <p:nvPr/>
        </p:nvSpPr>
        <p:spPr>
          <a:xfrm>
            <a:off x="559500" y="1332450"/>
            <a:ext cx="4012500" cy="400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a:solidFill>
                  <a:schemeClr val="dk1"/>
                </a:solidFill>
                <a:latin typeface="Trebuchet MS"/>
                <a:ea typeface="Trebuchet MS"/>
                <a:cs typeface="Trebuchet MS"/>
                <a:sym typeface="Trebuchet MS"/>
              </a:rPr>
              <a:t>Medical data is </a:t>
            </a:r>
            <a:r>
              <a:rPr b="1" lang="en">
                <a:solidFill>
                  <a:schemeClr val="dk1"/>
                </a:solidFill>
                <a:latin typeface="Trebuchet MS"/>
                <a:ea typeface="Trebuchet MS"/>
                <a:cs typeface="Trebuchet MS"/>
                <a:sym typeface="Trebuchet MS"/>
              </a:rPr>
              <a:t>scarce</a:t>
            </a:r>
            <a:r>
              <a:rPr lang="en">
                <a:solidFill>
                  <a:schemeClr val="dk1"/>
                </a:solidFill>
                <a:latin typeface="Trebuchet MS"/>
                <a:ea typeface="Trebuchet MS"/>
                <a:cs typeface="Trebuchet MS"/>
                <a:sym typeface="Trebuchet MS"/>
              </a:rPr>
              <a:t> and </a:t>
            </a:r>
            <a:r>
              <a:rPr b="1" lang="en">
                <a:solidFill>
                  <a:schemeClr val="dk1"/>
                </a:solidFill>
                <a:latin typeface="Trebuchet MS"/>
                <a:ea typeface="Trebuchet MS"/>
                <a:cs typeface="Trebuchet MS"/>
                <a:sym typeface="Trebuchet MS"/>
              </a:rPr>
              <a:t>ethically sensitive</a:t>
            </a:r>
            <a:endParaRPr/>
          </a:p>
        </p:txBody>
      </p:sp>
      <p:sp>
        <p:nvSpPr>
          <p:cNvPr id="173" name="Google Shape;173;p33"/>
          <p:cNvSpPr txBox="1"/>
          <p:nvPr/>
        </p:nvSpPr>
        <p:spPr>
          <a:xfrm>
            <a:off x="1706850" y="4093613"/>
            <a:ext cx="57303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b="1" lang="en">
                <a:solidFill>
                  <a:schemeClr val="dk1"/>
                </a:solidFill>
                <a:latin typeface="Trebuchet MS"/>
                <a:ea typeface="Trebuchet MS"/>
                <a:cs typeface="Trebuchet MS"/>
                <a:sym typeface="Trebuchet MS"/>
              </a:rPr>
              <a:t>IDEA </a:t>
            </a:r>
            <a:r>
              <a:rPr lang="en">
                <a:solidFill>
                  <a:schemeClr val="dk1"/>
                </a:solidFill>
                <a:latin typeface="Trebuchet MS"/>
                <a:ea typeface="Trebuchet MS"/>
                <a:cs typeface="Trebuchet MS"/>
                <a:sym typeface="Trebuchet MS"/>
              </a:rPr>
              <a:t> Use self-supervised learning paradigm to learn representations</a:t>
            </a:r>
            <a:endParaRPr/>
          </a:p>
        </p:txBody>
      </p:sp>
      <p:sp>
        <p:nvSpPr>
          <p:cNvPr id="174" name="Google Shape;174;p33"/>
          <p:cNvSpPr txBox="1"/>
          <p:nvPr/>
        </p:nvSpPr>
        <p:spPr>
          <a:xfrm>
            <a:off x="4904750" y="1332450"/>
            <a:ext cx="3686100" cy="6156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lang="en">
                <a:solidFill>
                  <a:schemeClr val="dk1"/>
                </a:solidFill>
                <a:latin typeface="Trebuchet MS"/>
                <a:ea typeface="Trebuchet MS"/>
                <a:cs typeface="Trebuchet MS"/>
                <a:sym typeface="Trebuchet MS"/>
              </a:rPr>
              <a:t>Human-annotated medical data is </a:t>
            </a:r>
            <a:r>
              <a:rPr b="1" lang="en">
                <a:solidFill>
                  <a:schemeClr val="dk1"/>
                </a:solidFill>
                <a:latin typeface="Trebuchet MS"/>
                <a:ea typeface="Trebuchet MS"/>
                <a:cs typeface="Trebuchet MS"/>
                <a:sym typeface="Trebuchet MS"/>
              </a:rPr>
              <a:t>scarcer!</a:t>
            </a:r>
            <a:r>
              <a:rPr lang="en">
                <a:solidFill>
                  <a:schemeClr val="dk1"/>
                </a:solidFill>
                <a:latin typeface="Trebuchet MS"/>
                <a:ea typeface="Trebuchet MS"/>
                <a:cs typeface="Trebuchet MS"/>
                <a:sym typeface="Trebuchet MS"/>
              </a:rPr>
              <a:t> </a:t>
            </a:r>
            <a:r>
              <a:rPr lang="en" sz="700">
                <a:solidFill>
                  <a:schemeClr val="dk1"/>
                </a:solidFill>
                <a:latin typeface="Trebuchet MS"/>
                <a:ea typeface="Trebuchet MS"/>
                <a:cs typeface="Trebuchet MS"/>
                <a:sym typeface="Trebuchet MS"/>
              </a:rPr>
              <a:t>(Shurrab &amp; Duwairi, 2022)</a:t>
            </a:r>
            <a:endParaRPr sz="700"/>
          </a:p>
        </p:txBody>
      </p:sp>
      <p:pic>
        <p:nvPicPr>
          <p:cNvPr id="175" name="Google Shape;175;p33"/>
          <p:cNvPicPr preferRelativeResize="0"/>
          <p:nvPr/>
        </p:nvPicPr>
        <p:blipFill>
          <a:blip r:embed="rId3">
            <a:alphaModFix/>
          </a:blip>
          <a:stretch>
            <a:fillRect/>
          </a:stretch>
        </p:blipFill>
        <p:spPr>
          <a:xfrm>
            <a:off x="1130838" y="1894200"/>
            <a:ext cx="2543125" cy="1746275"/>
          </a:xfrm>
          <a:prstGeom prst="rect">
            <a:avLst/>
          </a:prstGeom>
          <a:noFill/>
          <a:ln>
            <a:noFill/>
          </a:ln>
        </p:spPr>
      </p:pic>
      <p:pic>
        <p:nvPicPr>
          <p:cNvPr id="176" name="Google Shape;176;p33"/>
          <p:cNvPicPr preferRelativeResize="0"/>
          <p:nvPr/>
        </p:nvPicPr>
        <p:blipFill>
          <a:blip r:embed="rId4">
            <a:alphaModFix/>
          </a:blip>
          <a:stretch>
            <a:fillRect/>
          </a:stretch>
        </p:blipFill>
        <p:spPr>
          <a:xfrm>
            <a:off x="5476250" y="1919837"/>
            <a:ext cx="2543099" cy="1694989"/>
          </a:xfrm>
          <a:prstGeom prst="rect">
            <a:avLst/>
          </a:prstGeom>
          <a:noFill/>
          <a:ln>
            <a:noFill/>
          </a:ln>
        </p:spPr>
      </p:pic>
      <p:sp>
        <p:nvSpPr>
          <p:cNvPr id="177" name="Google Shape;177;p33"/>
          <p:cNvSpPr txBox="1"/>
          <p:nvPr/>
        </p:nvSpPr>
        <p:spPr>
          <a:xfrm>
            <a:off x="0" y="4650900"/>
            <a:ext cx="7683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Trebuchet MS"/>
                <a:ea typeface="Trebuchet MS"/>
                <a:cs typeface="Trebuchet MS"/>
                <a:sym typeface="Trebuchet MS"/>
              </a:rPr>
              <a:t>First Image Credit: </a:t>
            </a:r>
            <a:r>
              <a:rPr lang="en" sz="800" u="sng">
                <a:solidFill>
                  <a:schemeClr val="hlink"/>
                </a:solidFill>
                <a:latin typeface="Trebuchet MS"/>
                <a:ea typeface="Trebuchet MS"/>
                <a:cs typeface="Trebuchet MS"/>
                <a:sym typeface="Trebuchet MS"/>
                <a:hlinkClick r:id="rId5"/>
              </a:rPr>
              <a:t>https://www.healthcatalyst.com/insights/5-reasons-healthcare-data-is-difficult-to-measure</a:t>
            </a:r>
            <a:endParaRPr sz="800">
              <a:latin typeface="Trebuchet MS"/>
              <a:ea typeface="Trebuchet MS"/>
              <a:cs typeface="Trebuchet MS"/>
              <a:sym typeface="Trebuchet MS"/>
            </a:endParaRPr>
          </a:p>
          <a:p>
            <a:pPr indent="0" lvl="0" marL="0" rtl="0" algn="l">
              <a:spcBef>
                <a:spcPts val="0"/>
              </a:spcBef>
              <a:spcAft>
                <a:spcPts val="0"/>
              </a:spcAft>
              <a:buNone/>
            </a:pPr>
            <a:r>
              <a:rPr lang="en" sz="800">
                <a:latin typeface="Trebuchet MS"/>
                <a:ea typeface="Trebuchet MS"/>
                <a:cs typeface="Trebuchet MS"/>
                <a:sym typeface="Trebuchet MS"/>
              </a:rPr>
              <a:t>Second Image Credit: https://www.tagxdata.com/322/</a:t>
            </a:r>
            <a:endParaRPr sz="800">
              <a:latin typeface="Trebuchet MS"/>
              <a:ea typeface="Trebuchet MS"/>
              <a:cs typeface="Trebuchet MS"/>
              <a:sym typeface="Trebuchet M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200"/>
                                        <p:tgtEl>
                                          <p:spTgt spid="1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4"/>
          <p:cNvSpPr txBox="1"/>
          <p:nvPr/>
        </p:nvSpPr>
        <p:spPr>
          <a:xfrm>
            <a:off x="628650" y="176700"/>
            <a:ext cx="4838100" cy="994200"/>
          </a:xfrm>
          <a:prstGeom prst="rect">
            <a:avLst/>
          </a:prstGeom>
          <a:noFill/>
          <a:ln>
            <a:noFill/>
          </a:ln>
        </p:spPr>
        <p:txBody>
          <a:bodyPr anchorCtr="0" anchor="ctr" bIns="34275" lIns="68575" spcFirstLastPara="1" rIns="68575" wrap="square" tIns="34275">
            <a:normAutofit/>
          </a:bodyPr>
          <a:lstStyle/>
          <a:p>
            <a:pPr indent="0" lvl="0" marL="0" rtl="0" algn="l">
              <a:lnSpc>
                <a:spcPct val="150000"/>
              </a:lnSpc>
              <a:spcBef>
                <a:spcPts val="0"/>
              </a:spcBef>
              <a:spcAft>
                <a:spcPts val="0"/>
              </a:spcAft>
              <a:buNone/>
            </a:pPr>
            <a:r>
              <a:rPr b="1" lang="en" sz="2700">
                <a:solidFill>
                  <a:schemeClr val="dk1"/>
                </a:solidFill>
                <a:latin typeface="Trebuchet MS"/>
                <a:ea typeface="Trebuchet MS"/>
                <a:cs typeface="Trebuchet MS"/>
                <a:sym typeface="Trebuchet MS"/>
              </a:rPr>
              <a:t>Self-Supervised Learning</a:t>
            </a:r>
            <a:endParaRPr b="1" sz="2700">
              <a:latin typeface="Trebuchet MS"/>
              <a:ea typeface="Trebuchet MS"/>
              <a:cs typeface="Trebuchet MS"/>
              <a:sym typeface="Trebuchet MS"/>
            </a:endParaRPr>
          </a:p>
        </p:txBody>
      </p:sp>
      <p:sp>
        <p:nvSpPr>
          <p:cNvPr id="183" name="Google Shape;183;p34"/>
          <p:cNvSpPr txBox="1"/>
          <p:nvPr/>
        </p:nvSpPr>
        <p:spPr>
          <a:xfrm>
            <a:off x="381450" y="1041025"/>
            <a:ext cx="7212000" cy="1046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Extract some form of supervision from data itself</a:t>
            </a:r>
            <a:endParaRPr>
              <a:solidFill>
                <a:schemeClr val="dk1"/>
              </a:solidFill>
              <a:latin typeface="Trebuchet MS"/>
              <a:ea typeface="Trebuchet MS"/>
              <a:cs typeface="Trebuchet MS"/>
              <a:sym typeface="Trebuchet MS"/>
            </a:endParaRPr>
          </a:p>
          <a:p>
            <a:pPr indent="-317500" lvl="0" marL="457200" rtl="0" algn="l">
              <a:lnSpc>
                <a:spcPct val="150000"/>
              </a:lnSpc>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Main techniques</a:t>
            </a:r>
            <a:r>
              <a:rPr b="1" lang="en">
                <a:solidFill>
                  <a:schemeClr val="dk1"/>
                </a:solidFill>
                <a:latin typeface="Trebuchet MS"/>
                <a:ea typeface="Trebuchet MS"/>
                <a:cs typeface="Trebuchet MS"/>
                <a:sym typeface="Trebuchet MS"/>
              </a:rPr>
              <a:t> → Predictive</a:t>
            </a:r>
            <a:r>
              <a:rPr lang="en">
                <a:solidFill>
                  <a:schemeClr val="dk1"/>
                </a:solidFill>
                <a:latin typeface="Trebuchet MS"/>
                <a:ea typeface="Trebuchet MS"/>
                <a:cs typeface="Trebuchet MS"/>
                <a:sym typeface="Trebuchet MS"/>
              </a:rPr>
              <a:t>, </a:t>
            </a:r>
            <a:r>
              <a:rPr b="1" lang="en">
                <a:solidFill>
                  <a:schemeClr val="dk1"/>
                </a:solidFill>
                <a:latin typeface="Trebuchet MS"/>
                <a:ea typeface="Trebuchet MS"/>
                <a:cs typeface="Trebuchet MS"/>
                <a:sym typeface="Trebuchet MS"/>
              </a:rPr>
              <a:t>Generative</a:t>
            </a:r>
            <a:r>
              <a:rPr lang="en">
                <a:solidFill>
                  <a:schemeClr val="dk1"/>
                </a:solidFill>
                <a:latin typeface="Trebuchet MS"/>
                <a:ea typeface="Trebuchet MS"/>
                <a:cs typeface="Trebuchet MS"/>
                <a:sym typeface="Trebuchet MS"/>
              </a:rPr>
              <a:t>, </a:t>
            </a:r>
            <a:r>
              <a:rPr b="1" lang="en">
                <a:solidFill>
                  <a:schemeClr val="dk1"/>
                </a:solidFill>
                <a:latin typeface="Trebuchet MS"/>
                <a:ea typeface="Trebuchet MS"/>
                <a:cs typeface="Trebuchet MS"/>
                <a:sym typeface="Trebuchet MS"/>
              </a:rPr>
              <a:t>Contrastive </a:t>
            </a:r>
            <a:r>
              <a:rPr lang="en">
                <a:solidFill>
                  <a:schemeClr val="dk1"/>
                </a:solidFill>
                <a:latin typeface="Trebuchet MS"/>
                <a:ea typeface="Trebuchet MS"/>
                <a:cs typeface="Trebuchet MS"/>
                <a:sym typeface="Trebuchet MS"/>
              </a:rPr>
              <a:t>learning</a:t>
            </a:r>
            <a:endParaRPr>
              <a:solidFill>
                <a:schemeClr val="dk1"/>
              </a:solidFill>
              <a:latin typeface="Trebuchet MS"/>
              <a:ea typeface="Trebuchet MS"/>
              <a:cs typeface="Trebuchet MS"/>
              <a:sym typeface="Trebuchet MS"/>
            </a:endParaRPr>
          </a:p>
          <a:p>
            <a:pPr indent="-317500" lvl="0" marL="457200" rtl="0" algn="l">
              <a:lnSpc>
                <a:spcPct val="150000"/>
              </a:lnSpc>
              <a:spcBef>
                <a:spcPts val="0"/>
              </a:spcBef>
              <a:spcAft>
                <a:spcPts val="0"/>
              </a:spcAft>
              <a:buClr>
                <a:schemeClr val="dk1"/>
              </a:buClr>
              <a:buSzPts val="1400"/>
              <a:buFont typeface="Trebuchet MS"/>
              <a:buChar char="●"/>
            </a:pPr>
            <a:r>
              <a:rPr lang="en">
                <a:solidFill>
                  <a:schemeClr val="dk1"/>
                </a:solidFill>
                <a:latin typeface="Trebuchet MS"/>
                <a:ea typeface="Trebuchet MS"/>
                <a:cs typeface="Trebuchet MS"/>
                <a:sym typeface="Trebuchet MS"/>
              </a:rPr>
              <a:t>Networks learn pretty good representations!</a:t>
            </a:r>
            <a:endParaRPr>
              <a:solidFill>
                <a:schemeClr val="dk1"/>
              </a:solidFill>
              <a:latin typeface="Trebuchet MS"/>
              <a:ea typeface="Trebuchet MS"/>
              <a:cs typeface="Trebuchet MS"/>
              <a:sym typeface="Trebuchet MS"/>
            </a:endParaRPr>
          </a:p>
        </p:txBody>
      </p:sp>
      <p:pic>
        <p:nvPicPr>
          <p:cNvPr id="184" name="Google Shape;184;p34"/>
          <p:cNvPicPr preferRelativeResize="0"/>
          <p:nvPr/>
        </p:nvPicPr>
        <p:blipFill rotWithShape="1">
          <a:blip r:embed="rId3">
            <a:alphaModFix/>
          </a:blip>
          <a:srcRect b="3883" l="0" r="0" t="0"/>
          <a:stretch/>
        </p:blipFill>
        <p:spPr>
          <a:xfrm>
            <a:off x="3360001" y="2409900"/>
            <a:ext cx="2423974" cy="1990749"/>
          </a:xfrm>
          <a:prstGeom prst="rect">
            <a:avLst/>
          </a:prstGeom>
          <a:noFill/>
          <a:ln>
            <a:noFill/>
          </a:ln>
        </p:spPr>
      </p:pic>
      <p:sp>
        <p:nvSpPr>
          <p:cNvPr id="185" name="Google Shape;185;p34"/>
          <p:cNvSpPr txBox="1"/>
          <p:nvPr/>
        </p:nvSpPr>
        <p:spPr>
          <a:xfrm>
            <a:off x="2524050" y="4306025"/>
            <a:ext cx="4095900" cy="4002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a:solidFill>
                  <a:schemeClr val="dk1"/>
                </a:solidFill>
                <a:latin typeface="Trebuchet MS"/>
                <a:ea typeface="Trebuchet MS"/>
                <a:cs typeface="Trebuchet MS"/>
                <a:sym typeface="Trebuchet MS"/>
              </a:rPr>
              <a:t>Context Prediction </a:t>
            </a:r>
            <a:r>
              <a:rPr lang="en">
                <a:solidFill>
                  <a:schemeClr val="dk1"/>
                </a:solidFill>
                <a:latin typeface="Trebuchet MS"/>
                <a:ea typeface="Trebuchet MS"/>
                <a:cs typeface="Trebuchet MS"/>
                <a:sym typeface="Trebuchet MS"/>
              </a:rPr>
              <a:t>(Doersch et al, ICCV 2015)</a:t>
            </a:r>
            <a:endParaRPr baseline="30000">
              <a:solidFill>
                <a:schemeClr val="dk1"/>
              </a:solidFill>
              <a:latin typeface="Trebuchet MS"/>
              <a:ea typeface="Trebuchet MS"/>
              <a:cs typeface="Trebuchet MS"/>
              <a:sym typeface="Trebuchet M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grpSp>
        <p:nvGrpSpPr>
          <p:cNvPr id="190" name="Google Shape;190;p35"/>
          <p:cNvGrpSpPr/>
          <p:nvPr/>
        </p:nvGrpSpPr>
        <p:grpSpPr>
          <a:xfrm>
            <a:off x="1432374" y="1327959"/>
            <a:ext cx="5557700" cy="1430714"/>
            <a:chOff x="1793149" y="1347009"/>
            <a:chExt cx="5557700" cy="1430714"/>
          </a:xfrm>
        </p:grpSpPr>
        <p:pic>
          <p:nvPicPr>
            <p:cNvPr id="191" name="Google Shape;191;p35"/>
            <p:cNvPicPr preferRelativeResize="0"/>
            <p:nvPr/>
          </p:nvPicPr>
          <p:blipFill rotWithShape="1">
            <a:blip r:embed="rId3">
              <a:alphaModFix/>
            </a:blip>
            <a:srcRect b="0" l="0" r="0" t="0"/>
            <a:stretch/>
          </p:blipFill>
          <p:spPr>
            <a:xfrm>
              <a:off x="3007307" y="1395870"/>
              <a:ext cx="684385" cy="655224"/>
            </a:xfrm>
            <a:prstGeom prst="rect">
              <a:avLst/>
            </a:prstGeom>
            <a:noFill/>
            <a:ln>
              <a:noFill/>
            </a:ln>
          </p:spPr>
        </p:pic>
        <p:pic>
          <p:nvPicPr>
            <p:cNvPr id="192" name="Google Shape;192;p35"/>
            <p:cNvPicPr preferRelativeResize="0"/>
            <p:nvPr/>
          </p:nvPicPr>
          <p:blipFill rotWithShape="1">
            <a:blip r:embed="rId4">
              <a:alphaModFix/>
            </a:blip>
            <a:srcRect b="0" l="3837" r="24841" t="0"/>
            <a:stretch/>
          </p:blipFill>
          <p:spPr>
            <a:xfrm>
              <a:off x="3007307" y="2122498"/>
              <a:ext cx="684385" cy="655224"/>
            </a:xfrm>
            <a:prstGeom prst="rect">
              <a:avLst/>
            </a:prstGeom>
            <a:noFill/>
            <a:ln>
              <a:noFill/>
            </a:ln>
          </p:spPr>
        </p:pic>
        <p:pic>
          <p:nvPicPr>
            <p:cNvPr id="193" name="Google Shape;193;p35"/>
            <p:cNvPicPr preferRelativeResize="0"/>
            <p:nvPr/>
          </p:nvPicPr>
          <p:blipFill rotWithShape="1">
            <a:blip r:embed="rId5">
              <a:alphaModFix/>
            </a:blip>
            <a:srcRect b="0" l="6414" r="7252" t="0"/>
            <a:stretch/>
          </p:blipFill>
          <p:spPr>
            <a:xfrm>
              <a:off x="3770783" y="1721169"/>
              <a:ext cx="912330" cy="655225"/>
            </a:xfrm>
            <a:prstGeom prst="rect">
              <a:avLst/>
            </a:prstGeom>
            <a:noFill/>
            <a:ln>
              <a:noFill/>
            </a:ln>
          </p:spPr>
        </p:pic>
        <p:sp>
          <p:nvSpPr>
            <p:cNvPr id="194" name="Google Shape;194;p35"/>
            <p:cNvSpPr txBox="1"/>
            <p:nvPr/>
          </p:nvSpPr>
          <p:spPr>
            <a:xfrm>
              <a:off x="1793149" y="1950712"/>
              <a:ext cx="912394" cy="346286"/>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rgbClr val="000000"/>
                  </a:solidFill>
                  <a:latin typeface="Calibri"/>
                  <a:ea typeface="Calibri"/>
                  <a:cs typeface="Calibri"/>
                  <a:sym typeface="Calibri"/>
                </a:rPr>
                <a:t>Pretrain</a:t>
              </a:r>
              <a:endParaRPr sz="1100">
                <a:latin typeface="Calibri"/>
                <a:ea typeface="Calibri"/>
                <a:cs typeface="Calibri"/>
                <a:sym typeface="Calibri"/>
              </a:endParaRPr>
            </a:p>
          </p:txBody>
        </p:sp>
        <p:sp>
          <p:nvSpPr>
            <p:cNvPr id="195" name="Google Shape;195;p35"/>
            <p:cNvSpPr/>
            <p:nvPr/>
          </p:nvSpPr>
          <p:spPr>
            <a:xfrm>
              <a:off x="4800005" y="1347009"/>
              <a:ext cx="427327" cy="1366931"/>
            </a:xfrm>
            <a:prstGeom prst="cube">
              <a:avLst>
                <a:gd fmla="val 82955" name="adj"/>
              </a:avLst>
            </a:prstGeom>
            <a:solidFill>
              <a:srgbClr val="FFC000"/>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96" name="Google Shape;196;p35"/>
            <p:cNvSpPr/>
            <p:nvPr/>
          </p:nvSpPr>
          <p:spPr>
            <a:xfrm>
              <a:off x="5278942" y="1525764"/>
              <a:ext cx="317937" cy="1046005"/>
            </a:xfrm>
            <a:prstGeom prst="cube">
              <a:avLst>
                <a:gd fmla="val 82955" name="adj"/>
              </a:avLst>
            </a:prstGeom>
            <a:solidFill>
              <a:srgbClr val="FFC000"/>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97" name="Google Shape;197;p35"/>
            <p:cNvSpPr/>
            <p:nvPr/>
          </p:nvSpPr>
          <p:spPr>
            <a:xfrm>
              <a:off x="5680663" y="1916483"/>
              <a:ext cx="119135" cy="414759"/>
            </a:xfrm>
            <a:prstGeom prst="cube">
              <a:avLst>
                <a:gd fmla="val 82955" name="adj"/>
              </a:avLst>
            </a:prstGeom>
            <a:solidFill>
              <a:srgbClr val="FFC000"/>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98" name="Google Shape;198;p35"/>
            <p:cNvSpPr/>
            <p:nvPr/>
          </p:nvSpPr>
          <p:spPr>
            <a:xfrm>
              <a:off x="5748353" y="1916483"/>
              <a:ext cx="119135" cy="414759"/>
            </a:xfrm>
            <a:prstGeom prst="cube">
              <a:avLst>
                <a:gd fmla="val 82955" name="adj"/>
              </a:avLst>
            </a:prstGeom>
            <a:solidFill>
              <a:srgbClr val="FFC000"/>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199" name="Google Shape;199;p35"/>
            <p:cNvSpPr/>
            <p:nvPr/>
          </p:nvSpPr>
          <p:spPr>
            <a:xfrm>
              <a:off x="5829983" y="1916483"/>
              <a:ext cx="119135" cy="414759"/>
            </a:xfrm>
            <a:prstGeom prst="cube">
              <a:avLst>
                <a:gd fmla="val 82955" name="adj"/>
              </a:avLst>
            </a:prstGeom>
            <a:solidFill>
              <a:srgbClr val="FFC000"/>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200" name="Google Shape;200;p35"/>
            <p:cNvSpPr/>
            <p:nvPr/>
          </p:nvSpPr>
          <p:spPr>
            <a:xfrm>
              <a:off x="5053880" y="2095067"/>
              <a:ext cx="213664" cy="94295"/>
            </a:xfrm>
            <a:prstGeom prst="rightArrow">
              <a:avLst>
                <a:gd fmla="val 50000" name="adj1"/>
                <a:gd fmla="val 50000" name="adj2"/>
              </a:avLst>
            </a:prstGeom>
            <a:solidFill>
              <a:srgbClr val="FFFFFF"/>
            </a:solidFill>
            <a:ln cap="flat" cmpd="sng" w="19050">
              <a:solidFill>
                <a:srgbClr val="00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201" name="Google Shape;201;p35"/>
            <p:cNvSpPr/>
            <p:nvPr/>
          </p:nvSpPr>
          <p:spPr>
            <a:xfrm>
              <a:off x="5441348" y="2096234"/>
              <a:ext cx="213664" cy="94295"/>
            </a:xfrm>
            <a:prstGeom prst="rightArrow">
              <a:avLst>
                <a:gd fmla="val 50000" name="adj1"/>
                <a:gd fmla="val 50000" name="adj2"/>
              </a:avLst>
            </a:prstGeom>
            <a:solidFill>
              <a:srgbClr val="FFFFFF"/>
            </a:solidFill>
            <a:ln cap="flat" cmpd="sng" w="19050">
              <a:solidFill>
                <a:srgbClr val="00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202" name="Google Shape;202;p35"/>
            <p:cNvSpPr txBox="1"/>
            <p:nvPr/>
          </p:nvSpPr>
          <p:spPr>
            <a:xfrm rot="5400000">
              <a:off x="5593925" y="1989132"/>
              <a:ext cx="1203471" cy="269455"/>
            </a:xfrm>
            <a:prstGeom prst="rect">
              <a:avLst/>
            </a:prstGeom>
            <a:solidFill>
              <a:srgbClr val="9CC2E5"/>
            </a:solidFill>
            <a:ln cap="flat" cmpd="sng" w="9525">
              <a:solidFill>
                <a:srgbClr val="000000"/>
              </a:solidFill>
              <a:prstDash val="solid"/>
              <a:round/>
              <a:headEnd len="sm" w="sm" type="none"/>
              <a:tailEnd len="sm" w="sm" type="none"/>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300">
                  <a:solidFill>
                    <a:srgbClr val="000000"/>
                  </a:solidFill>
                  <a:latin typeface="Calibri"/>
                  <a:ea typeface="Calibri"/>
                  <a:cs typeface="Calibri"/>
                  <a:sym typeface="Calibri"/>
                </a:rPr>
                <a:t>Representation</a:t>
              </a:r>
              <a:endParaRPr sz="1300">
                <a:latin typeface="Calibri"/>
                <a:ea typeface="Calibri"/>
                <a:cs typeface="Calibri"/>
                <a:sym typeface="Calibri"/>
              </a:endParaRPr>
            </a:p>
          </p:txBody>
        </p:sp>
        <p:sp>
          <p:nvSpPr>
            <p:cNvPr id="203" name="Google Shape;203;p35"/>
            <p:cNvSpPr txBox="1"/>
            <p:nvPr/>
          </p:nvSpPr>
          <p:spPr>
            <a:xfrm>
              <a:off x="6714000" y="1889163"/>
              <a:ext cx="636849" cy="469400"/>
            </a:xfrm>
            <a:prstGeom prst="rect">
              <a:avLst/>
            </a:prstGeom>
            <a:solidFill>
              <a:srgbClr val="9CC2E5"/>
            </a:solidFill>
            <a:ln cap="flat" cmpd="sng" w="9525">
              <a:solidFill>
                <a:srgbClr val="000000"/>
              </a:solidFill>
              <a:prstDash val="solid"/>
              <a:round/>
              <a:headEnd len="sm" w="sm" type="none"/>
              <a:tailEnd len="sm" w="sm" type="none"/>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300">
                  <a:solidFill>
                    <a:srgbClr val="000000"/>
                  </a:solidFill>
                  <a:latin typeface="Calibri"/>
                  <a:ea typeface="Calibri"/>
                  <a:cs typeface="Calibri"/>
                  <a:sym typeface="Calibri"/>
                </a:rPr>
                <a:t>Pretext</a:t>
              </a:r>
              <a:endParaRPr sz="1300">
                <a:latin typeface="Calibri"/>
                <a:ea typeface="Calibri"/>
                <a:cs typeface="Calibri"/>
                <a:sym typeface="Calibri"/>
              </a:endParaRPr>
            </a:p>
            <a:p>
              <a:pPr indent="0" lvl="0" marL="0" marR="0" rtl="0" algn="ctr">
                <a:spcBef>
                  <a:spcPts val="0"/>
                </a:spcBef>
                <a:spcAft>
                  <a:spcPts val="0"/>
                </a:spcAft>
                <a:buNone/>
              </a:pPr>
              <a:r>
                <a:rPr b="1" lang="en" sz="1300">
                  <a:solidFill>
                    <a:srgbClr val="000000"/>
                  </a:solidFill>
                  <a:latin typeface="Calibri"/>
                  <a:ea typeface="Calibri"/>
                  <a:cs typeface="Calibri"/>
                  <a:sym typeface="Calibri"/>
                </a:rPr>
                <a:t>Task</a:t>
              </a:r>
              <a:endParaRPr sz="1300">
                <a:latin typeface="Calibri"/>
                <a:ea typeface="Calibri"/>
                <a:cs typeface="Calibri"/>
                <a:sym typeface="Calibri"/>
              </a:endParaRPr>
            </a:p>
          </p:txBody>
        </p:sp>
        <p:cxnSp>
          <p:nvCxnSpPr>
            <p:cNvPr id="204" name="Google Shape;204;p35"/>
            <p:cNvCxnSpPr/>
            <p:nvPr/>
          </p:nvCxnSpPr>
          <p:spPr>
            <a:xfrm>
              <a:off x="6442199" y="2048472"/>
              <a:ext cx="201726" cy="0"/>
            </a:xfrm>
            <a:prstGeom prst="straightConnector1">
              <a:avLst/>
            </a:prstGeom>
            <a:noFill/>
            <a:ln cap="flat" cmpd="sng" w="19050">
              <a:solidFill>
                <a:srgbClr val="000000"/>
              </a:solidFill>
              <a:prstDash val="solid"/>
              <a:miter lim="800000"/>
              <a:headEnd len="sm" w="sm" type="none"/>
              <a:tailEnd len="med" w="med" type="triangle"/>
            </a:ln>
          </p:spPr>
        </p:cxnSp>
        <p:cxnSp>
          <p:nvCxnSpPr>
            <p:cNvPr id="205" name="Google Shape;205;p35"/>
            <p:cNvCxnSpPr/>
            <p:nvPr/>
          </p:nvCxnSpPr>
          <p:spPr>
            <a:xfrm rot="10800000">
              <a:off x="6432544" y="2240686"/>
              <a:ext cx="201726" cy="0"/>
            </a:xfrm>
            <a:prstGeom prst="straightConnector1">
              <a:avLst/>
            </a:prstGeom>
            <a:noFill/>
            <a:ln cap="flat" cmpd="sng" w="19050">
              <a:solidFill>
                <a:srgbClr val="000000"/>
              </a:solidFill>
              <a:prstDash val="solid"/>
              <a:miter lim="800000"/>
              <a:headEnd len="sm" w="sm" type="none"/>
              <a:tailEnd len="med" w="med" type="triangle"/>
            </a:ln>
          </p:spPr>
        </p:cxnSp>
      </p:grpSp>
      <p:grpSp>
        <p:nvGrpSpPr>
          <p:cNvPr id="206" name="Google Shape;206;p35"/>
          <p:cNvGrpSpPr/>
          <p:nvPr/>
        </p:nvGrpSpPr>
        <p:grpSpPr>
          <a:xfrm>
            <a:off x="5019003" y="2773560"/>
            <a:ext cx="432154" cy="332218"/>
            <a:chOff x="5379778" y="2792610"/>
            <a:chExt cx="432154" cy="332218"/>
          </a:xfrm>
        </p:grpSpPr>
        <p:cxnSp>
          <p:nvCxnSpPr>
            <p:cNvPr id="207" name="Google Shape;207;p35"/>
            <p:cNvCxnSpPr/>
            <p:nvPr/>
          </p:nvCxnSpPr>
          <p:spPr>
            <a:xfrm>
              <a:off x="5811933" y="2792610"/>
              <a:ext cx="0" cy="327842"/>
            </a:xfrm>
            <a:prstGeom prst="straightConnector1">
              <a:avLst/>
            </a:prstGeom>
            <a:noFill/>
            <a:ln cap="flat" cmpd="sng" w="19050">
              <a:solidFill>
                <a:srgbClr val="000000"/>
              </a:solidFill>
              <a:prstDash val="solid"/>
              <a:miter lim="800000"/>
              <a:headEnd len="sm" w="sm" type="none"/>
              <a:tailEnd len="med" w="med" type="triangle"/>
            </a:ln>
          </p:spPr>
        </p:cxnSp>
        <p:cxnSp>
          <p:nvCxnSpPr>
            <p:cNvPr id="208" name="Google Shape;208;p35"/>
            <p:cNvCxnSpPr/>
            <p:nvPr/>
          </p:nvCxnSpPr>
          <p:spPr>
            <a:xfrm>
              <a:off x="5379778" y="2796986"/>
              <a:ext cx="0" cy="327842"/>
            </a:xfrm>
            <a:prstGeom prst="straightConnector1">
              <a:avLst/>
            </a:prstGeom>
            <a:noFill/>
            <a:ln cap="flat" cmpd="sng" w="19050">
              <a:solidFill>
                <a:srgbClr val="000000"/>
              </a:solidFill>
              <a:prstDash val="solid"/>
              <a:miter lim="800000"/>
              <a:headEnd len="sm" w="sm" type="none"/>
              <a:tailEnd len="med" w="med" type="triangle"/>
            </a:ln>
          </p:spPr>
        </p:cxnSp>
        <p:cxnSp>
          <p:nvCxnSpPr>
            <p:cNvPr id="209" name="Google Shape;209;p35"/>
            <p:cNvCxnSpPr/>
            <p:nvPr/>
          </p:nvCxnSpPr>
          <p:spPr>
            <a:xfrm>
              <a:off x="5596944" y="2796986"/>
              <a:ext cx="0" cy="327842"/>
            </a:xfrm>
            <a:prstGeom prst="straightConnector1">
              <a:avLst/>
            </a:prstGeom>
            <a:noFill/>
            <a:ln cap="flat" cmpd="sng" w="19050">
              <a:solidFill>
                <a:srgbClr val="000000"/>
              </a:solidFill>
              <a:prstDash val="solid"/>
              <a:miter lim="800000"/>
              <a:headEnd len="sm" w="sm" type="none"/>
              <a:tailEnd len="med" w="med" type="triangle"/>
            </a:ln>
          </p:spPr>
        </p:cxnSp>
      </p:grpSp>
      <p:sp>
        <p:nvSpPr>
          <p:cNvPr id="210" name="Google Shape;210;p35"/>
          <p:cNvSpPr txBox="1"/>
          <p:nvPr/>
        </p:nvSpPr>
        <p:spPr>
          <a:xfrm>
            <a:off x="628650" y="176700"/>
            <a:ext cx="6936000" cy="994200"/>
          </a:xfrm>
          <a:prstGeom prst="rect">
            <a:avLst/>
          </a:prstGeom>
          <a:noFill/>
          <a:ln>
            <a:noFill/>
          </a:ln>
        </p:spPr>
        <p:txBody>
          <a:bodyPr anchorCtr="0" anchor="ctr" bIns="34275" lIns="68575" spcFirstLastPara="1" rIns="68575" wrap="square" tIns="34275">
            <a:normAutofit/>
          </a:bodyPr>
          <a:lstStyle/>
          <a:p>
            <a:pPr indent="0" lvl="0" marL="0" rtl="0" algn="l">
              <a:lnSpc>
                <a:spcPct val="150000"/>
              </a:lnSpc>
              <a:spcBef>
                <a:spcPts val="0"/>
              </a:spcBef>
              <a:spcAft>
                <a:spcPts val="0"/>
              </a:spcAft>
              <a:buNone/>
            </a:pPr>
            <a:r>
              <a:rPr b="1" lang="en" sz="2700">
                <a:solidFill>
                  <a:schemeClr val="dk1"/>
                </a:solidFill>
                <a:latin typeface="Trebuchet MS"/>
                <a:ea typeface="Trebuchet MS"/>
                <a:cs typeface="Trebuchet MS"/>
                <a:sym typeface="Trebuchet MS"/>
              </a:rPr>
              <a:t>How can self-supervised models be used?</a:t>
            </a:r>
            <a:endParaRPr b="1" sz="2700">
              <a:latin typeface="Trebuchet MS"/>
              <a:ea typeface="Trebuchet MS"/>
              <a:cs typeface="Trebuchet MS"/>
              <a:sym typeface="Trebuchet MS"/>
            </a:endParaRPr>
          </a:p>
        </p:txBody>
      </p:sp>
      <p:grpSp>
        <p:nvGrpSpPr>
          <p:cNvPr id="211" name="Google Shape;211;p35"/>
          <p:cNvGrpSpPr/>
          <p:nvPr/>
        </p:nvGrpSpPr>
        <p:grpSpPr>
          <a:xfrm>
            <a:off x="4413075" y="3281875"/>
            <a:ext cx="1556500" cy="1356900"/>
            <a:chOff x="4773850" y="3300925"/>
            <a:chExt cx="1556500" cy="1356900"/>
          </a:xfrm>
        </p:grpSpPr>
        <p:sp>
          <p:nvSpPr>
            <p:cNvPr id="212" name="Google Shape;212;p35"/>
            <p:cNvSpPr txBox="1"/>
            <p:nvPr/>
          </p:nvSpPr>
          <p:spPr>
            <a:xfrm rot="5400000">
              <a:off x="5583500" y="3844675"/>
              <a:ext cx="1224300" cy="269400"/>
            </a:xfrm>
            <a:prstGeom prst="rect">
              <a:avLst/>
            </a:prstGeom>
            <a:solidFill>
              <a:srgbClr val="F7CAAC"/>
            </a:solidFill>
            <a:ln cap="flat" cmpd="sng" w="9525">
              <a:solidFill>
                <a:srgbClr val="000000"/>
              </a:solidFill>
              <a:prstDash val="solid"/>
              <a:round/>
              <a:headEnd len="sm" w="sm" type="none"/>
              <a:tailEnd len="sm" w="sm" type="none"/>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300">
                  <a:solidFill>
                    <a:srgbClr val="000000"/>
                  </a:solidFill>
                  <a:latin typeface="Calibri"/>
                  <a:ea typeface="Calibri"/>
                  <a:cs typeface="Calibri"/>
                  <a:sym typeface="Calibri"/>
                </a:rPr>
                <a:t>Representation</a:t>
              </a:r>
              <a:endParaRPr sz="1300"/>
            </a:p>
          </p:txBody>
        </p:sp>
        <p:sp>
          <p:nvSpPr>
            <p:cNvPr id="213" name="Google Shape;213;p35"/>
            <p:cNvSpPr/>
            <p:nvPr/>
          </p:nvSpPr>
          <p:spPr>
            <a:xfrm>
              <a:off x="4773850" y="3300925"/>
              <a:ext cx="455400" cy="1356900"/>
            </a:xfrm>
            <a:prstGeom prst="cube">
              <a:avLst>
                <a:gd fmla="val 82955" name="adj"/>
              </a:avLst>
            </a:prstGeom>
            <a:solidFill>
              <a:srgbClr val="3BE53F"/>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214" name="Google Shape;214;p35"/>
            <p:cNvSpPr/>
            <p:nvPr/>
          </p:nvSpPr>
          <p:spPr>
            <a:xfrm>
              <a:off x="5283960" y="3478335"/>
              <a:ext cx="338400" cy="1038600"/>
            </a:xfrm>
            <a:prstGeom prst="cube">
              <a:avLst>
                <a:gd fmla="val 82955" name="adj"/>
              </a:avLst>
            </a:prstGeom>
            <a:solidFill>
              <a:srgbClr val="3BE53F"/>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215" name="Google Shape;215;p35"/>
            <p:cNvSpPr/>
            <p:nvPr/>
          </p:nvSpPr>
          <p:spPr>
            <a:xfrm>
              <a:off x="5711830" y="3866111"/>
              <a:ext cx="127200" cy="411900"/>
            </a:xfrm>
            <a:prstGeom prst="cube">
              <a:avLst>
                <a:gd fmla="val 82955" name="adj"/>
              </a:avLst>
            </a:prstGeom>
            <a:solidFill>
              <a:srgbClr val="3BE53F"/>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216" name="Google Shape;216;p35"/>
            <p:cNvSpPr/>
            <p:nvPr/>
          </p:nvSpPr>
          <p:spPr>
            <a:xfrm>
              <a:off x="5783926" y="3866111"/>
              <a:ext cx="127200" cy="411900"/>
            </a:xfrm>
            <a:prstGeom prst="cube">
              <a:avLst>
                <a:gd fmla="val 82955" name="adj"/>
              </a:avLst>
            </a:prstGeom>
            <a:solidFill>
              <a:srgbClr val="3BE53F"/>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217" name="Google Shape;217;p35"/>
            <p:cNvSpPr/>
            <p:nvPr/>
          </p:nvSpPr>
          <p:spPr>
            <a:xfrm>
              <a:off x="5870869" y="3866111"/>
              <a:ext cx="127200" cy="411900"/>
            </a:xfrm>
            <a:prstGeom prst="cube">
              <a:avLst>
                <a:gd fmla="val 82955" name="adj"/>
              </a:avLst>
            </a:prstGeom>
            <a:solidFill>
              <a:srgbClr val="3BE53F"/>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218" name="Google Shape;218;p35"/>
            <p:cNvSpPr/>
            <p:nvPr/>
          </p:nvSpPr>
          <p:spPr>
            <a:xfrm>
              <a:off x="5044250" y="4043350"/>
              <a:ext cx="227700" cy="93600"/>
            </a:xfrm>
            <a:prstGeom prst="rightArrow">
              <a:avLst>
                <a:gd fmla="val 50000" name="adj1"/>
                <a:gd fmla="val 50000" name="adj2"/>
              </a:avLst>
            </a:prstGeom>
            <a:solidFill>
              <a:srgbClr val="FFFFFF"/>
            </a:solidFill>
            <a:ln cap="flat" cmpd="sng" w="19050">
              <a:solidFill>
                <a:srgbClr val="00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219" name="Google Shape;219;p35"/>
            <p:cNvSpPr/>
            <p:nvPr/>
          </p:nvSpPr>
          <p:spPr>
            <a:xfrm>
              <a:off x="5456938" y="4044509"/>
              <a:ext cx="227700" cy="93600"/>
            </a:xfrm>
            <a:prstGeom prst="rightArrow">
              <a:avLst>
                <a:gd fmla="val 50000" name="adj1"/>
                <a:gd fmla="val 50000" name="adj2"/>
              </a:avLst>
            </a:prstGeom>
            <a:solidFill>
              <a:srgbClr val="FFFFFF"/>
            </a:solidFill>
            <a:ln cap="flat" cmpd="sng" w="19050">
              <a:solidFill>
                <a:srgbClr val="00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grpSp>
      <p:grpSp>
        <p:nvGrpSpPr>
          <p:cNvPr id="220" name="Google Shape;220;p35"/>
          <p:cNvGrpSpPr/>
          <p:nvPr/>
        </p:nvGrpSpPr>
        <p:grpSpPr>
          <a:xfrm>
            <a:off x="1375875" y="3686748"/>
            <a:ext cx="2643350" cy="771018"/>
            <a:chOff x="1736650" y="3705798"/>
            <a:chExt cx="2643350" cy="771018"/>
          </a:xfrm>
        </p:grpSpPr>
        <p:sp>
          <p:nvSpPr>
            <p:cNvPr id="221" name="Google Shape;221;p35"/>
            <p:cNvSpPr txBox="1"/>
            <p:nvPr/>
          </p:nvSpPr>
          <p:spPr>
            <a:xfrm>
              <a:off x="1736650" y="3918200"/>
              <a:ext cx="10254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rgbClr val="000000"/>
                  </a:solidFill>
                  <a:latin typeface="Calibri"/>
                  <a:ea typeface="Calibri"/>
                  <a:cs typeface="Calibri"/>
                  <a:sym typeface="Calibri"/>
                </a:rPr>
                <a:t>Finetune</a:t>
              </a:r>
              <a:endParaRPr sz="1100"/>
            </a:p>
          </p:txBody>
        </p:sp>
        <p:pic>
          <p:nvPicPr>
            <p:cNvPr id="222" name="Google Shape;222;p35"/>
            <p:cNvPicPr preferRelativeResize="0"/>
            <p:nvPr/>
          </p:nvPicPr>
          <p:blipFill rotWithShape="1">
            <a:blip r:embed="rId6">
              <a:alphaModFix/>
            </a:blip>
            <a:srcRect b="0" l="0" r="0" t="0"/>
            <a:stretch/>
          </p:blipFill>
          <p:spPr>
            <a:xfrm>
              <a:off x="3155912" y="3705798"/>
              <a:ext cx="1224088" cy="771018"/>
            </a:xfrm>
            <a:prstGeom prst="rect">
              <a:avLst/>
            </a:prstGeom>
            <a:noFill/>
            <a:ln>
              <a:noFill/>
            </a:ln>
          </p:spPr>
        </p:pic>
      </p:grpSp>
      <p:grpSp>
        <p:nvGrpSpPr>
          <p:cNvPr id="223" name="Google Shape;223;p35"/>
          <p:cNvGrpSpPr/>
          <p:nvPr/>
        </p:nvGrpSpPr>
        <p:grpSpPr>
          <a:xfrm>
            <a:off x="6119400" y="3345175"/>
            <a:ext cx="1648712" cy="1230300"/>
            <a:chOff x="6859050" y="3592950"/>
            <a:chExt cx="1648712" cy="1230300"/>
          </a:xfrm>
        </p:grpSpPr>
        <p:cxnSp>
          <p:nvCxnSpPr>
            <p:cNvPr id="224" name="Google Shape;224;p35"/>
            <p:cNvCxnSpPr/>
            <p:nvPr/>
          </p:nvCxnSpPr>
          <p:spPr>
            <a:xfrm>
              <a:off x="7231158" y="4045358"/>
              <a:ext cx="282300" cy="0"/>
            </a:xfrm>
            <a:prstGeom prst="straightConnector1">
              <a:avLst/>
            </a:prstGeom>
            <a:noFill/>
            <a:ln cap="flat" cmpd="sng" w="19050">
              <a:solidFill>
                <a:srgbClr val="000000"/>
              </a:solidFill>
              <a:prstDash val="solid"/>
              <a:miter lim="800000"/>
              <a:headEnd len="sm" w="sm" type="none"/>
              <a:tailEnd len="med" w="med" type="triangle"/>
            </a:ln>
          </p:spPr>
        </p:cxnSp>
        <p:cxnSp>
          <p:nvCxnSpPr>
            <p:cNvPr id="225" name="Google Shape;225;p35"/>
            <p:cNvCxnSpPr/>
            <p:nvPr/>
          </p:nvCxnSpPr>
          <p:spPr>
            <a:xfrm rot="10800000">
              <a:off x="7217800" y="4340601"/>
              <a:ext cx="282300" cy="0"/>
            </a:xfrm>
            <a:prstGeom prst="straightConnector1">
              <a:avLst/>
            </a:prstGeom>
            <a:noFill/>
            <a:ln cap="flat" cmpd="sng" w="19050">
              <a:solidFill>
                <a:srgbClr val="000000"/>
              </a:solidFill>
              <a:prstDash val="solid"/>
              <a:miter lim="800000"/>
              <a:headEnd len="sm" w="sm" type="none"/>
              <a:tailEnd len="med" w="med" type="triangle"/>
            </a:ln>
          </p:spPr>
        </p:cxnSp>
        <p:sp>
          <p:nvSpPr>
            <p:cNvPr id="226" name="Google Shape;226;p35"/>
            <p:cNvSpPr txBox="1"/>
            <p:nvPr/>
          </p:nvSpPr>
          <p:spPr>
            <a:xfrm rot="5400000">
              <a:off x="6378600" y="4073400"/>
              <a:ext cx="1230300" cy="269400"/>
            </a:xfrm>
            <a:prstGeom prst="rect">
              <a:avLst/>
            </a:prstGeom>
            <a:solidFill>
              <a:srgbClr val="F7CAAC"/>
            </a:solidFill>
            <a:ln cap="flat" cmpd="sng" w="9525">
              <a:solidFill>
                <a:srgbClr val="000000"/>
              </a:solidFill>
              <a:prstDash val="solid"/>
              <a:round/>
              <a:headEnd len="sm" w="sm" type="none"/>
              <a:tailEnd len="sm" w="sm" type="none"/>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300">
                  <a:solidFill>
                    <a:srgbClr val="000000"/>
                  </a:solidFill>
                  <a:latin typeface="Calibri"/>
                  <a:ea typeface="Calibri"/>
                  <a:cs typeface="Calibri"/>
                  <a:sym typeface="Calibri"/>
                </a:rPr>
                <a:t>Classifier</a:t>
              </a:r>
              <a:endParaRPr sz="1300"/>
            </a:p>
          </p:txBody>
        </p:sp>
        <p:sp>
          <p:nvSpPr>
            <p:cNvPr id="227" name="Google Shape;227;p35"/>
            <p:cNvSpPr/>
            <p:nvPr/>
          </p:nvSpPr>
          <p:spPr>
            <a:xfrm>
              <a:off x="7616162" y="3856924"/>
              <a:ext cx="891600" cy="682500"/>
            </a:xfrm>
            <a:prstGeom prst="rect">
              <a:avLst/>
            </a:prstGeom>
            <a:solidFill>
              <a:srgbClr val="F7CAAC"/>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 sz="1300">
                  <a:solidFill>
                    <a:srgbClr val="000000"/>
                  </a:solidFill>
                  <a:latin typeface="Calibri"/>
                  <a:ea typeface="Calibri"/>
                  <a:cs typeface="Calibri"/>
                  <a:sym typeface="Calibri"/>
                </a:rPr>
                <a:t>Grade 1</a:t>
              </a:r>
              <a:endParaRPr sz="1300"/>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200"/>
                                        <p:tgtEl>
                                          <p:spTgt spid="1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200"/>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200"/>
                                        <p:tgtEl>
                                          <p:spTgt spid="2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200"/>
                                        <p:tgtEl>
                                          <p:spTgt spid="223"/>
                                        </p:tgtEl>
                                      </p:cBhvr>
                                    </p:animEffec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200"/>
                                        <p:tgtEl>
                                          <p:spTgt spid="2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6"/>
          <p:cNvSpPr txBox="1"/>
          <p:nvPr/>
        </p:nvSpPr>
        <p:spPr>
          <a:xfrm>
            <a:off x="628650" y="176700"/>
            <a:ext cx="48381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None/>
            </a:pPr>
            <a:r>
              <a:rPr b="1" lang="en" sz="2700">
                <a:latin typeface="Trebuchet MS"/>
                <a:ea typeface="Trebuchet MS"/>
                <a:cs typeface="Trebuchet MS"/>
                <a:sym typeface="Trebuchet MS"/>
              </a:rPr>
              <a:t>Related Work</a:t>
            </a:r>
            <a:endParaRPr b="1" sz="2700">
              <a:latin typeface="Trebuchet MS"/>
              <a:ea typeface="Trebuchet MS"/>
              <a:cs typeface="Trebuchet MS"/>
              <a:sym typeface="Trebuchet MS"/>
            </a:endParaRPr>
          </a:p>
        </p:txBody>
      </p:sp>
      <p:sp>
        <p:nvSpPr>
          <p:cNvPr id="233" name="Google Shape;233;p36"/>
          <p:cNvSpPr txBox="1"/>
          <p:nvPr/>
        </p:nvSpPr>
        <p:spPr>
          <a:xfrm>
            <a:off x="381600" y="1170900"/>
            <a:ext cx="8762400" cy="3955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a:solidFill>
                  <a:schemeClr val="dk1"/>
                </a:solidFill>
                <a:latin typeface="Trebuchet MS"/>
                <a:ea typeface="Trebuchet MS"/>
                <a:cs typeface="Trebuchet MS"/>
                <a:sym typeface="Trebuchet MS"/>
              </a:rPr>
              <a:t>MEDICAL IMAGING IN HISTOPATHOLOGY</a:t>
            </a:r>
            <a:endParaRPr b="1">
              <a:solidFill>
                <a:schemeClr val="dk1"/>
              </a:solidFill>
              <a:latin typeface="Trebuchet MS"/>
              <a:ea typeface="Trebuchet MS"/>
              <a:cs typeface="Trebuchet MS"/>
              <a:sym typeface="Trebuchet MS"/>
            </a:endParaRPr>
          </a:p>
          <a:p>
            <a:pPr indent="-304800" lvl="0" marL="457200" rtl="0" algn="l">
              <a:lnSpc>
                <a:spcPct val="150000"/>
              </a:lnSpc>
              <a:spcBef>
                <a:spcPts val="0"/>
              </a:spcBef>
              <a:spcAft>
                <a:spcPts val="0"/>
              </a:spcAft>
              <a:buClr>
                <a:schemeClr val="dk1"/>
              </a:buClr>
              <a:buSzPts val="1200"/>
              <a:buFont typeface="Trebuchet MS"/>
              <a:buChar char="●"/>
            </a:pPr>
            <a:r>
              <a:rPr lang="en">
                <a:solidFill>
                  <a:schemeClr val="dk1"/>
                </a:solidFill>
                <a:latin typeface="Trebuchet MS"/>
                <a:ea typeface="Trebuchet MS"/>
                <a:cs typeface="Trebuchet MS"/>
                <a:sym typeface="Trebuchet MS"/>
              </a:rPr>
              <a:t>Supervised learning with randomly cropped images over the dataset</a:t>
            </a:r>
            <a:endParaRPr>
              <a:solidFill>
                <a:schemeClr val="dk1"/>
              </a:solidFill>
              <a:latin typeface="Trebuchet MS"/>
              <a:ea typeface="Trebuchet MS"/>
              <a:cs typeface="Trebuchet MS"/>
              <a:sym typeface="Trebuchet MS"/>
            </a:endParaRPr>
          </a:p>
          <a:p>
            <a:pPr indent="-304800" lvl="0" marL="457200" rtl="0" algn="l">
              <a:lnSpc>
                <a:spcPct val="150000"/>
              </a:lnSpc>
              <a:spcBef>
                <a:spcPts val="0"/>
              </a:spcBef>
              <a:spcAft>
                <a:spcPts val="0"/>
              </a:spcAft>
              <a:buClr>
                <a:schemeClr val="dk1"/>
              </a:buClr>
              <a:buSzPts val="1200"/>
              <a:buFont typeface="Trebuchet MS"/>
              <a:buChar char="●"/>
            </a:pPr>
            <a:r>
              <a:rPr lang="en">
                <a:solidFill>
                  <a:schemeClr val="dk1"/>
                </a:solidFill>
                <a:latin typeface="Trebuchet MS"/>
                <a:ea typeface="Trebuchet MS"/>
                <a:cs typeface="Trebuchet MS"/>
                <a:sym typeface="Trebuchet MS"/>
              </a:rPr>
              <a:t>Detecting salient regions and extracting features (Sari &amp; Gunduz-Demir, 2018)</a:t>
            </a:r>
            <a:endParaRPr>
              <a:solidFill>
                <a:schemeClr val="dk1"/>
              </a:solidFill>
              <a:latin typeface="Trebuchet MS"/>
              <a:ea typeface="Trebuchet MS"/>
              <a:cs typeface="Trebuchet MS"/>
              <a:sym typeface="Trebuchet MS"/>
            </a:endParaRPr>
          </a:p>
          <a:p>
            <a:pPr indent="0" lvl="0" marL="0" rtl="0" algn="l">
              <a:lnSpc>
                <a:spcPct val="150000"/>
              </a:lnSpc>
              <a:spcBef>
                <a:spcPts val="0"/>
              </a:spcBef>
              <a:spcAft>
                <a:spcPts val="0"/>
              </a:spcAft>
              <a:buNone/>
            </a:pPr>
            <a:r>
              <a:t/>
            </a:r>
            <a:endParaRPr>
              <a:solidFill>
                <a:schemeClr val="dk1"/>
              </a:solidFill>
              <a:latin typeface="Trebuchet MS"/>
              <a:ea typeface="Trebuchet MS"/>
              <a:cs typeface="Trebuchet MS"/>
              <a:sym typeface="Trebuchet MS"/>
            </a:endParaRPr>
          </a:p>
          <a:p>
            <a:pPr indent="0" lvl="0" marL="0" rtl="0" algn="l">
              <a:lnSpc>
                <a:spcPct val="150000"/>
              </a:lnSpc>
              <a:spcBef>
                <a:spcPts val="0"/>
              </a:spcBef>
              <a:spcAft>
                <a:spcPts val="0"/>
              </a:spcAft>
              <a:buNone/>
            </a:pPr>
            <a:r>
              <a:rPr b="1" lang="en">
                <a:solidFill>
                  <a:schemeClr val="dk1"/>
                </a:solidFill>
                <a:latin typeface="Trebuchet MS"/>
                <a:ea typeface="Trebuchet MS"/>
                <a:cs typeface="Trebuchet MS"/>
                <a:sym typeface="Trebuchet MS"/>
              </a:rPr>
              <a:t>SELF-SUPERVISED MEDICAL IMAGING</a:t>
            </a:r>
            <a:endParaRPr b="1">
              <a:solidFill>
                <a:schemeClr val="dk1"/>
              </a:solidFill>
              <a:latin typeface="Trebuchet MS"/>
              <a:ea typeface="Trebuchet MS"/>
              <a:cs typeface="Trebuchet MS"/>
              <a:sym typeface="Trebuchet MS"/>
            </a:endParaRPr>
          </a:p>
          <a:p>
            <a:pPr indent="-304800" lvl="0" marL="457200" rtl="0" algn="l">
              <a:lnSpc>
                <a:spcPct val="150000"/>
              </a:lnSpc>
              <a:spcBef>
                <a:spcPts val="0"/>
              </a:spcBef>
              <a:spcAft>
                <a:spcPts val="0"/>
              </a:spcAft>
              <a:buClr>
                <a:schemeClr val="dk1"/>
              </a:buClr>
              <a:buSzPts val="1200"/>
              <a:buFont typeface="Trebuchet MS"/>
              <a:buChar char="●"/>
            </a:pPr>
            <a:r>
              <a:rPr lang="en">
                <a:solidFill>
                  <a:schemeClr val="dk1"/>
                </a:solidFill>
                <a:latin typeface="Trebuchet MS"/>
                <a:ea typeface="Trebuchet MS"/>
                <a:cs typeface="Trebuchet MS"/>
                <a:sym typeface="Trebuchet MS"/>
              </a:rPr>
              <a:t>Using </a:t>
            </a:r>
            <a:r>
              <a:rPr b="1" lang="en">
                <a:solidFill>
                  <a:schemeClr val="dk1"/>
                </a:solidFill>
                <a:latin typeface="Trebuchet MS"/>
                <a:ea typeface="Trebuchet MS"/>
                <a:cs typeface="Trebuchet MS"/>
                <a:sym typeface="Trebuchet MS"/>
              </a:rPr>
              <a:t>CLIP </a:t>
            </a:r>
            <a:r>
              <a:rPr lang="en">
                <a:solidFill>
                  <a:schemeClr val="dk1"/>
                </a:solidFill>
                <a:latin typeface="Trebuchet MS"/>
                <a:ea typeface="Trebuchet MS"/>
                <a:cs typeface="Trebuchet MS"/>
                <a:sym typeface="Trebuchet MS"/>
              </a:rPr>
              <a:t>to detect pathologies from chest X-ray images (Tiu et al, 2022)</a:t>
            </a:r>
            <a:endParaRPr>
              <a:solidFill>
                <a:schemeClr val="dk1"/>
              </a:solidFill>
              <a:latin typeface="Trebuchet MS"/>
              <a:ea typeface="Trebuchet MS"/>
              <a:cs typeface="Trebuchet MS"/>
              <a:sym typeface="Trebuchet MS"/>
            </a:endParaRPr>
          </a:p>
          <a:p>
            <a:pPr indent="-304800" lvl="0" marL="457200" rtl="0" algn="l">
              <a:lnSpc>
                <a:spcPct val="150000"/>
              </a:lnSpc>
              <a:spcBef>
                <a:spcPts val="0"/>
              </a:spcBef>
              <a:spcAft>
                <a:spcPts val="0"/>
              </a:spcAft>
              <a:buClr>
                <a:schemeClr val="dk1"/>
              </a:buClr>
              <a:buSzPts val="1200"/>
              <a:buFont typeface="Trebuchet MS"/>
              <a:buChar char="●"/>
            </a:pPr>
            <a:r>
              <a:rPr lang="en">
                <a:solidFill>
                  <a:schemeClr val="dk1"/>
                </a:solidFill>
                <a:latin typeface="Trebuchet MS"/>
                <a:ea typeface="Trebuchet MS"/>
                <a:cs typeface="Trebuchet MS"/>
                <a:sym typeface="Trebuchet MS"/>
              </a:rPr>
              <a:t>Using contrastive predictive coding (</a:t>
            </a:r>
            <a:r>
              <a:rPr b="1" lang="en">
                <a:solidFill>
                  <a:schemeClr val="dk1"/>
                </a:solidFill>
                <a:latin typeface="Trebuchet MS"/>
                <a:ea typeface="Trebuchet MS"/>
                <a:cs typeface="Trebuchet MS"/>
                <a:sym typeface="Trebuchet MS"/>
              </a:rPr>
              <a:t>CPC</a:t>
            </a:r>
            <a:r>
              <a:rPr lang="en">
                <a:solidFill>
                  <a:schemeClr val="dk1"/>
                </a:solidFill>
                <a:latin typeface="Trebuchet MS"/>
                <a:ea typeface="Trebuchet MS"/>
                <a:cs typeface="Trebuchet MS"/>
                <a:sym typeface="Trebuchet MS"/>
              </a:rPr>
              <a:t>) for breast cancer, and lung nodule classification (Lu et al, 2019; Yan et al, 2020)</a:t>
            </a:r>
            <a:endParaRPr>
              <a:solidFill>
                <a:schemeClr val="dk1"/>
              </a:solidFill>
              <a:latin typeface="Trebuchet MS"/>
              <a:ea typeface="Trebuchet MS"/>
              <a:cs typeface="Trebuchet MS"/>
              <a:sym typeface="Trebuchet MS"/>
            </a:endParaRPr>
          </a:p>
          <a:p>
            <a:pPr indent="-304800" lvl="0" marL="457200" rtl="0" algn="l">
              <a:lnSpc>
                <a:spcPct val="150000"/>
              </a:lnSpc>
              <a:spcBef>
                <a:spcPts val="0"/>
              </a:spcBef>
              <a:spcAft>
                <a:spcPts val="0"/>
              </a:spcAft>
              <a:buClr>
                <a:schemeClr val="dk1"/>
              </a:buClr>
              <a:buSzPts val="1200"/>
              <a:buFont typeface="Trebuchet MS"/>
              <a:buChar char="●"/>
            </a:pPr>
            <a:r>
              <a:rPr lang="en">
                <a:solidFill>
                  <a:schemeClr val="dk1"/>
                </a:solidFill>
                <a:latin typeface="Trebuchet MS"/>
                <a:ea typeface="Trebuchet MS"/>
                <a:cs typeface="Trebuchet MS"/>
                <a:sym typeface="Trebuchet MS"/>
              </a:rPr>
              <a:t>Using </a:t>
            </a:r>
            <a:r>
              <a:rPr b="1" lang="en">
                <a:solidFill>
                  <a:schemeClr val="dk1"/>
                </a:solidFill>
                <a:latin typeface="Trebuchet MS"/>
                <a:ea typeface="Trebuchet MS"/>
                <a:cs typeface="Trebuchet MS"/>
                <a:sym typeface="Trebuchet MS"/>
              </a:rPr>
              <a:t>MoCo </a:t>
            </a:r>
            <a:r>
              <a:rPr lang="en">
                <a:solidFill>
                  <a:schemeClr val="dk1"/>
                </a:solidFill>
                <a:latin typeface="Trebuchet MS"/>
                <a:ea typeface="Trebuchet MS"/>
                <a:cs typeface="Trebuchet MS"/>
                <a:sym typeface="Trebuchet MS"/>
              </a:rPr>
              <a:t>for COVID diagnosis from X-ray and CT images (Sriram et al, 2021; Chen et al, 2021)</a:t>
            </a:r>
            <a:endParaRPr>
              <a:solidFill>
                <a:schemeClr val="dk1"/>
              </a:solidFill>
              <a:latin typeface="Trebuchet MS"/>
              <a:ea typeface="Trebuchet MS"/>
              <a:cs typeface="Trebuchet MS"/>
              <a:sym typeface="Trebuchet MS"/>
            </a:endParaRPr>
          </a:p>
          <a:p>
            <a:pPr indent="-304800" lvl="0" marL="457200" rtl="0" algn="l">
              <a:lnSpc>
                <a:spcPct val="150000"/>
              </a:lnSpc>
              <a:spcBef>
                <a:spcPts val="0"/>
              </a:spcBef>
              <a:spcAft>
                <a:spcPts val="0"/>
              </a:spcAft>
              <a:buClr>
                <a:schemeClr val="dk1"/>
              </a:buClr>
              <a:buSzPts val="1200"/>
              <a:buFont typeface="Trebuchet MS"/>
              <a:buChar char="●"/>
            </a:pPr>
            <a:r>
              <a:rPr lang="en">
                <a:solidFill>
                  <a:schemeClr val="dk1"/>
                </a:solidFill>
                <a:latin typeface="Trebuchet MS"/>
                <a:ea typeface="Trebuchet MS"/>
                <a:cs typeface="Trebuchet MS"/>
                <a:sym typeface="Trebuchet MS"/>
              </a:rPr>
              <a:t>Using </a:t>
            </a:r>
            <a:r>
              <a:rPr b="1" lang="en">
                <a:solidFill>
                  <a:schemeClr val="dk1"/>
                </a:solidFill>
                <a:latin typeface="Trebuchet MS"/>
                <a:ea typeface="Trebuchet MS"/>
                <a:cs typeface="Trebuchet MS"/>
                <a:sym typeface="Trebuchet MS"/>
              </a:rPr>
              <a:t>SimCLR </a:t>
            </a:r>
            <a:r>
              <a:rPr lang="en">
                <a:solidFill>
                  <a:schemeClr val="dk1"/>
                </a:solidFill>
                <a:latin typeface="Trebuchet MS"/>
                <a:ea typeface="Trebuchet MS"/>
                <a:cs typeface="Trebuchet MS"/>
                <a:sym typeface="Trebuchet MS"/>
              </a:rPr>
              <a:t>w/multi-instance learning for chest X-ray images (Azizi et al, 2021)</a:t>
            </a:r>
            <a:endParaRPr>
              <a:solidFill>
                <a:schemeClr val="dk1"/>
              </a:solidFill>
              <a:latin typeface="Trebuchet MS"/>
              <a:ea typeface="Trebuchet MS"/>
              <a:cs typeface="Trebuchet MS"/>
              <a:sym typeface="Trebuchet MS"/>
            </a:endParaRPr>
          </a:p>
          <a:p>
            <a:pPr indent="0" lvl="0" marL="0" rtl="0" algn="l">
              <a:lnSpc>
                <a:spcPct val="150000"/>
              </a:lnSpc>
              <a:spcBef>
                <a:spcPts val="0"/>
              </a:spcBef>
              <a:spcAft>
                <a:spcPts val="0"/>
              </a:spcAft>
              <a:buNone/>
            </a:pPr>
            <a:r>
              <a:t/>
            </a:r>
            <a:endParaRPr>
              <a:solidFill>
                <a:schemeClr val="dk1"/>
              </a:solidFill>
              <a:latin typeface="Trebuchet MS"/>
              <a:ea typeface="Trebuchet MS"/>
              <a:cs typeface="Trebuchet MS"/>
              <a:sym typeface="Trebuchet MS"/>
            </a:endParaRPr>
          </a:p>
          <a:p>
            <a:pPr indent="0" lvl="0" marL="0" rtl="0" algn="l">
              <a:lnSpc>
                <a:spcPct val="150000"/>
              </a:lnSpc>
              <a:spcBef>
                <a:spcPts val="0"/>
              </a:spcBef>
              <a:spcAft>
                <a:spcPts val="0"/>
              </a:spcAft>
              <a:buNone/>
            </a:pPr>
            <a:r>
              <a:t/>
            </a:r>
            <a:endParaRPr>
              <a:solidFill>
                <a:schemeClr val="dk1"/>
              </a:solidFill>
              <a:latin typeface="Trebuchet MS"/>
              <a:ea typeface="Trebuchet MS"/>
              <a:cs typeface="Trebuchet MS"/>
              <a:sym typeface="Trebuchet MS"/>
            </a:endParaRPr>
          </a:p>
        </p:txBody>
      </p:sp>
      <p:sp>
        <p:nvSpPr>
          <p:cNvPr id="234" name="Google Shape;234;p36"/>
          <p:cNvSpPr/>
          <p:nvPr/>
        </p:nvSpPr>
        <p:spPr>
          <a:xfrm>
            <a:off x="1584750" y="1087050"/>
            <a:ext cx="5974500" cy="2969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a:solidFill>
                  <a:schemeClr val="dk1"/>
                </a:solidFill>
                <a:latin typeface="Trebuchet MS"/>
                <a:ea typeface="Trebuchet MS"/>
                <a:cs typeface="Trebuchet MS"/>
                <a:sym typeface="Trebuchet MS"/>
              </a:rPr>
              <a:t>But which self-supervised technique (SimCLR, MoCo, DINO, …) </a:t>
            </a:r>
            <a:endParaRPr>
              <a:solidFill>
                <a:schemeClr val="dk1"/>
              </a:solidFill>
              <a:latin typeface="Trebuchet MS"/>
              <a:ea typeface="Trebuchet MS"/>
              <a:cs typeface="Trebuchet MS"/>
              <a:sym typeface="Trebuchet MS"/>
            </a:endParaRPr>
          </a:p>
          <a:p>
            <a:pPr indent="0" lvl="0" marL="0" rtl="0" algn="ctr">
              <a:lnSpc>
                <a:spcPct val="150000"/>
              </a:lnSpc>
              <a:spcBef>
                <a:spcPts val="0"/>
              </a:spcBef>
              <a:spcAft>
                <a:spcPts val="0"/>
              </a:spcAft>
              <a:buClr>
                <a:schemeClr val="dk1"/>
              </a:buClr>
              <a:buSzPts val="1100"/>
              <a:buFont typeface="Arial"/>
              <a:buNone/>
            </a:pPr>
            <a:r>
              <a:rPr lang="en">
                <a:solidFill>
                  <a:schemeClr val="dk1"/>
                </a:solidFill>
                <a:latin typeface="Trebuchet MS"/>
                <a:ea typeface="Trebuchet MS"/>
                <a:cs typeface="Trebuchet MS"/>
                <a:sym typeface="Trebuchet MS"/>
              </a:rPr>
              <a:t>should be used </a:t>
            </a:r>
            <a:r>
              <a:rPr b="1" lang="en">
                <a:solidFill>
                  <a:schemeClr val="dk1"/>
                </a:solidFill>
                <a:latin typeface="Trebuchet MS"/>
                <a:ea typeface="Trebuchet MS"/>
                <a:cs typeface="Trebuchet MS"/>
                <a:sym typeface="Trebuchet MS"/>
              </a:rPr>
              <a:t>in our case</a:t>
            </a:r>
            <a:r>
              <a:rPr lang="en">
                <a:solidFill>
                  <a:schemeClr val="dk1"/>
                </a:solidFill>
                <a:latin typeface="Trebuchet MS"/>
                <a:ea typeface="Trebuchet MS"/>
                <a:cs typeface="Trebuchet MS"/>
                <a:sym typeface="Trebuchet MS"/>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300"/>
                                        <p:tgtEl>
                                          <p:spTgt spid="2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